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71" r:id="rId2"/>
    <p:sldId id="332" r:id="rId3"/>
    <p:sldId id="327" r:id="rId4"/>
    <p:sldId id="329" r:id="rId5"/>
    <p:sldId id="297" r:id="rId6"/>
    <p:sldId id="286" r:id="rId7"/>
    <p:sldId id="304" r:id="rId8"/>
    <p:sldId id="328" r:id="rId9"/>
    <p:sldId id="318" r:id="rId10"/>
    <p:sldId id="330" r:id="rId11"/>
    <p:sldId id="322" r:id="rId12"/>
    <p:sldId id="306" r:id="rId13"/>
    <p:sldId id="308" r:id="rId14"/>
    <p:sldId id="331" r:id="rId15"/>
    <p:sldId id="324" r:id="rId16"/>
    <p:sldId id="326" r:id="rId17"/>
    <p:sldId id="302" r:id="rId18"/>
    <p:sldId id="325" r:id="rId19"/>
    <p:sldId id="289" r:id="rId2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uriddin Tojiboyev" initials="NT" lastIdx="1" clrIdx="0">
    <p:extLst>
      <p:ext uri="{19B8F6BF-5375-455C-9EA6-DF929625EA0E}">
        <p15:presenceInfo xmlns:p15="http://schemas.microsoft.com/office/powerpoint/2012/main" userId="27e7e7260da280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FEADA0"/>
    <a:srgbClr val="CE0026"/>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06" autoAdjust="0"/>
    <p:restoredTop sz="72620" autoAdjust="0"/>
  </p:normalViewPr>
  <p:slideViewPr>
    <p:cSldViewPr snapToGrid="0">
      <p:cViewPr varScale="1">
        <p:scale>
          <a:sx n="79" d="100"/>
          <a:sy n="79" d="100"/>
        </p:scale>
        <p:origin x="1266"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C2C512-641E-46BA-845A-A1B11B999BAE}" type="datetimeFigureOut">
              <a:rPr lang="zh-TW" altLang="en-US" smtClean="0"/>
              <a:t>2020/9/17</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DBC28-A2D0-45B2-B007-8BAB1C9C3D47}" type="slidenum">
              <a:rPr lang="zh-TW" altLang="en-US" smtClean="0"/>
              <a:t>‹#›</a:t>
            </a:fld>
            <a:endParaRPr lang="zh-TW" altLang="en-US"/>
          </a:p>
        </p:txBody>
      </p:sp>
    </p:spTree>
    <p:extLst>
      <p:ext uri="{BB962C8B-B14F-4D97-AF65-F5344CB8AC3E}">
        <p14:creationId xmlns:p14="http://schemas.microsoft.com/office/powerpoint/2010/main" val="1472502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Audit Research has long been discussing and proposing selection methods for review process. Although, initially random sampling methods were used widely in profession, lately, because of advancements in data processing capabilities, usage of filters and rules to select records for review is becoming more and more popular. </a:t>
            </a:r>
          </a:p>
        </p:txBody>
      </p:sp>
      <p:sp>
        <p:nvSpPr>
          <p:cNvPr id="4" name="Slide Number Placeholder 3"/>
          <p:cNvSpPr>
            <a:spLocks noGrp="1"/>
          </p:cNvSpPr>
          <p:nvPr>
            <p:ph type="sldNum" sz="quarter" idx="5"/>
          </p:nvPr>
        </p:nvSpPr>
        <p:spPr/>
        <p:txBody>
          <a:bodyPr/>
          <a:lstStyle/>
          <a:p>
            <a:fld id="{EEBDBC28-A2D0-45B2-B007-8BAB1C9C3D47}" type="slidenum">
              <a:rPr lang="zh-TW" altLang="en-US" smtClean="0"/>
              <a:t>2</a:t>
            </a:fld>
            <a:endParaRPr lang="zh-TW" altLang="en-US"/>
          </a:p>
        </p:txBody>
      </p:sp>
    </p:spTree>
    <p:extLst>
      <p:ext uri="{BB962C8B-B14F-4D97-AF65-F5344CB8AC3E}">
        <p14:creationId xmlns:p14="http://schemas.microsoft.com/office/powerpoint/2010/main" val="32665158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pPr marL="0" indent="0">
              <a:buNone/>
            </a:pPr>
            <a:r>
              <a:rPr lang="en-US" altLang="zh-TW" sz="1200" b="1" kern="1200" dirty="0">
                <a:solidFill>
                  <a:schemeClr val="tx1"/>
                </a:solidFill>
              </a:rPr>
              <a:t>Skipper</a:t>
            </a:r>
            <a:r>
              <a:rPr lang="en-US" altLang="zh-TW" sz="1200" kern="1200" dirty="0">
                <a:solidFill>
                  <a:schemeClr val="tx1"/>
                </a:solidFill>
              </a:rPr>
              <a:t> refers to an algorithm logic according to which an exception candidate in the list of exceptions sorted by suspicion score is skipped if a similar exception already exists in the selection set. User defines the similarity parameter and sets the Maximum Similarity Threshold.</a:t>
            </a:r>
          </a:p>
          <a:p>
            <a:endParaRPr lang="zh-TW" altLang="en-US" dirty="0"/>
          </a:p>
        </p:txBody>
      </p:sp>
      <p:sp>
        <p:nvSpPr>
          <p:cNvPr id="4" name="投影片編號版面配置區 3"/>
          <p:cNvSpPr>
            <a:spLocks noGrp="1"/>
          </p:cNvSpPr>
          <p:nvPr>
            <p:ph type="sldNum" sz="quarter" idx="10"/>
          </p:nvPr>
        </p:nvSpPr>
        <p:spPr/>
        <p:txBody>
          <a:bodyPr/>
          <a:lstStyle/>
          <a:p>
            <a:fld id="{EEBDBC28-A2D0-45B2-B007-8BAB1C9C3D47}" type="slidenum">
              <a:rPr lang="zh-TW" altLang="en-US" smtClean="0"/>
              <a:t>11</a:t>
            </a:fld>
            <a:endParaRPr lang="zh-TW" altLang="en-US"/>
          </a:p>
        </p:txBody>
      </p:sp>
    </p:spTree>
    <p:extLst>
      <p:ext uri="{BB962C8B-B14F-4D97-AF65-F5344CB8AC3E}">
        <p14:creationId xmlns:p14="http://schemas.microsoft.com/office/powerpoint/2010/main" val="1262620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EBDBC28-A2D0-45B2-B007-8BAB1C9C3D47}" type="slidenum">
              <a:rPr lang="zh-TW" altLang="en-US" smtClean="0"/>
              <a:t>12</a:t>
            </a:fld>
            <a:endParaRPr lang="zh-TW" altLang="en-US"/>
          </a:p>
        </p:txBody>
      </p:sp>
    </p:spTree>
    <p:extLst>
      <p:ext uri="{BB962C8B-B14F-4D97-AF65-F5344CB8AC3E}">
        <p14:creationId xmlns:p14="http://schemas.microsoft.com/office/powerpoint/2010/main" val="4046129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pPr marL="0" indent="0">
              <a:buNone/>
            </a:pPr>
            <a:r>
              <a:rPr lang="en-US" altLang="zh-TW" sz="1200" kern="1200" dirty="0">
                <a:solidFill>
                  <a:schemeClr val="tx1"/>
                </a:solidFill>
              </a:rPr>
              <a:t>Extreme Values:</a:t>
            </a:r>
          </a:p>
          <a:p>
            <a:pPr>
              <a:buAutoNum type="alphaLcParenR"/>
            </a:pPr>
            <a:r>
              <a:rPr lang="en-US" altLang="zh-TW" sz="1200" kern="1200" dirty="0">
                <a:solidFill>
                  <a:schemeClr val="tx1"/>
                </a:solidFill>
              </a:rPr>
              <a:t>If </a:t>
            </a:r>
            <a:r>
              <a:rPr lang="en-US" altLang="zh-TW" sz="1200" kern="1200" dirty="0" err="1">
                <a:solidFill>
                  <a:schemeClr val="tx1"/>
                </a:solidFill>
              </a:rPr>
              <a:t>Max_Sim</a:t>
            </a:r>
            <a:r>
              <a:rPr lang="en-US" altLang="zh-TW" sz="1200" kern="1200" dirty="0">
                <a:solidFill>
                  <a:schemeClr val="tx1"/>
                </a:solidFill>
              </a:rPr>
              <a:t> = 1 and Size = 100, first 100 exceptions are selected and the rest of the exceptions in the list is ignored, because sample size is reached</a:t>
            </a:r>
          </a:p>
          <a:p>
            <a:pPr>
              <a:buAutoNum type="alphaLcParenR"/>
            </a:pPr>
            <a:r>
              <a:rPr lang="en-US" altLang="zh-TW" sz="1200" kern="1200" dirty="0">
                <a:solidFill>
                  <a:schemeClr val="tx1"/>
                </a:solidFill>
              </a:rPr>
              <a:t>If </a:t>
            </a:r>
            <a:r>
              <a:rPr lang="en-US" altLang="zh-TW" sz="1200" kern="1200" dirty="0" err="1">
                <a:solidFill>
                  <a:schemeClr val="tx1"/>
                </a:solidFill>
              </a:rPr>
              <a:t>Max_Sim</a:t>
            </a:r>
            <a:r>
              <a:rPr lang="en-US" altLang="zh-TW" sz="1200" kern="1200" dirty="0">
                <a:solidFill>
                  <a:schemeClr val="tx1"/>
                </a:solidFill>
              </a:rPr>
              <a:t> = 0 and Size = 100, first item is selected and data points at 90 degrees to the first items and with highest suspicion scores are also selected. But all of the rest are skipped resulting in maximum of items less than number of dimensions (filters)</a:t>
            </a:r>
          </a:p>
          <a:p>
            <a:endParaRPr lang="zh-TW" altLang="en-US" dirty="0"/>
          </a:p>
        </p:txBody>
      </p:sp>
      <p:sp>
        <p:nvSpPr>
          <p:cNvPr id="4" name="投影片編號版面配置區 3"/>
          <p:cNvSpPr>
            <a:spLocks noGrp="1"/>
          </p:cNvSpPr>
          <p:nvPr>
            <p:ph type="sldNum" sz="quarter" idx="10"/>
          </p:nvPr>
        </p:nvSpPr>
        <p:spPr/>
        <p:txBody>
          <a:bodyPr/>
          <a:lstStyle/>
          <a:p>
            <a:fld id="{EEBDBC28-A2D0-45B2-B007-8BAB1C9C3D47}" type="slidenum">
              <a:rPr lang="zh-TW" altLang="en-US" smtClean="0"/>
              <a:t>13</a:t>
            </a:fld>
            <a:endParaRPr lang="zh-TW" altLang="en-US"/>
          </a:p>
        </p:txBody>
      </p:sp>
    </p:spTree>
    <p:extLst>
      <p:ext uri="{BB962C8B-B14F-4D97-AF65-F5344CB8AC3E}">
        <p14:creationId xmlns:p14="http://schemas.microsoft.com/office/powerpoint/2010/main" val="3106866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pPr>
              <a:spcBef>
                <a:spcPts val="1200"/>
              </a:spcBef>
            </a:pPr>
            <a:r>
              <a:rPr lang="en-US" altLang="zh-TW" sz="1200" b="1" dirty="0"/>
              <a:t>Characteristics of “Risk Space”</a:t>
            </a:r>
            <a:endParaRPr lang="en-US" altLang="zh-TW" sz="1200" kern="1200" dirty="0">
              <a:solidFill>
                <a:schemeClr val="tx1"/>
              </a:solidFill>
            </a:endParaRPr>
          </a:p>
          <a:p>
            <a:pPr>
              <a:spcBef>
                <a:spcPts val="1200"/>
              </a:spcBef>
            </a:pPr>
            <a:r>
              <a:rPr lang="en-US" altLang="zh-TW" sz="1200" kern="1200" dirty="0">
                <a:solidFill>
                  <a:schemeClr val="tx1"/>
                </a:solidFill>
              </a:rPr>
              <a:t>“Risk Space” is made of “risk dimensions”</a:t>
            </a:r>
          </a:p>
          <a:p>
            <a:pPr>
              <a:spcBef>
                <a:spcPts val="1200"/>
              </a:spcBef>
            </a:pPr>
            <a:r>
              <a:rPr lang="en-US" altLang="zh-TW" sz="1200" kern="1200" dirty="0">
                <a:solidFill>
                  <a:schemeClr val="tx1"/>
                </a:solidFill>
              </a:rPr>
              <a:t>Each “risk dimension” represents a metric for how each transaction puts each relevant assertion at risk.</a:t>
            </a:r>
          </a:p>
          <a:p>
            <a:pPr>
              <a:spcBef>
                <a:spcPts val="1200"/>
              </a:spcBef>
            </a:pPr>
            <a:r>
              <a:rPr lang="en-US" altLang="zh-TW" sz="1200" kern="1200" dirty="0">
                <a:solidFill>
                  <a:schemeClr val="tx1"/>
                </a:solidFill>
              </a:rPr>
              <a:t>Prior literature methods allows data points only be at edges </a:t>
            </a:r>
            <a:r>
              <a:rPr lang="en-US" altLang="zh-TW" sz="1200" kern="1200">
                <a:solidFill>
                  <a:schemeClr val="tx1"/>
                </a:solidFill>
              </a:rPr>
              <a:t>of the “unit cube”.</a:t>
            </a:r>
            <a:endParaRPr lang="en-US" altLang="zh-TW" sz="1200" kern="1200" dirty="0">
              <a:solidFill>
                <a:schemeClr val="tx1"/>
              </a:solidFill>
            </a:endParaRPr>
          </a:p>
          <a:p>
            <a:pPr>
              <a:spcBef>
                <a:spcPts val="1200"/>
              </a:spcBef>
            </a:pPr>
            <a:r>
              <a:rPr lang="en-US" altLang="zh-TW" sz="1200" kern="1200" dirty="0">
                <a:solidFill>
                  <a:schemeClr val="tx1"/>
                </a:solidFill>
              </a:rPr>
              <a:t>Comparability among “risk dimensions” allows to aggregate the riskiness of transactions on all “risk dimensions”</a:t>
            </a:r>
          </a:p>
          <a:p>
            <a:pPr>
              <a:spcBef>
                <a:spcPts val="1200"/>
              </a:spcBef>
            </a:pPr>
            <a:r>
              <a:rPr lang="en-US" altLang="zh-TW" sz="1200" kern="1200" dirty="0">
                <a:solidFill>
                  <a:schemeClr val="tx1"/>
                </a:solidFill>
              </a:rPr>
              <a:t>Investigator should be indifferent to investigate on of the transactions have same level of risk on two different “risk dimensions”</a:t>
            </a:r>
          </a:p>
          <a:p>
            <a:pPr>
              <a:spcBef>
                <a:spcPts val="1200"/>
              </a:spcBef>
            </a:pPr>
            <a:r>
              <a:rPr lang="en-US" altLang="zh-TW" sz="1200" kern="1200" dirty="0">
                <a:solidFill>
                  <a:schemeClr val="tx1"/>
                </a:solidFill>
              </a:rPr>
              <a:t>The main question is how to engineer “risk measures” for risk dimensions</a:t>
            </a:r>
          </a:p>
          <a:p>
            <a:pPr>
              <a:spcBef>
                <a:spcPts val="1200"/>
              </a:spcBef>
            </a:pPr>
            <a:r>
              <a:rPr lang="en-US" altLang="zh-TW" sz="1200" kern="1200" dirty="0">
                <a:solidFill>
                  <a:schemeClr val="tx1"/>
                </a:solidFill>
              </a:rPr>
              <a:t>One way is a “Thresholds Approach”</a:t>
            </a:r>
          </a:p>
          <a:p>
            <a:endParaRPr lang="zh-TW" altLang="en-US" dirty="0"/>
          </a:p>
        </p:txBody>
      </p:sp>
      <p:sp>
        <p:nvSpPr>
          <p:cNvPr id="4" name="投影片編號版面配置區 3"/>
          <p:cNvSpPr>
            <a:spLocks noGrp="1"/>
          </p:cNvSpPr>
          <p:nvPr>
            <p:ph type="sldNum" sz="quarter" idx="10"/>
          </p:nvPr>
        </p:nvSpPr>
        <p:spPr/>
        <p:txBody>
          <a:bodyPr/>
          <a:lstStyle/>
          <a:p>
            <a:fld id="{EEBDBC28-A2D0-45B2-B007-8BAB1C9C3D47}" type="slidenum">
              <a:rPr lang="zh-TW" altLang="en-US" smtClean="0"/>
              <a:t>14</a:t>
            </a:fld>
            <a:endParaRPr lang="zh-TW" altLang="en-US"/>
          </a:p>
        </p:txBody>
      </p:sp>
    </p:spTree>
    <p:extLst>
      <p:ext uri="{BB962C8B-B14F-4D97-AF65-F5344CB8AC3E}">
        <p14:creationId xmlns:p14="http://schemas.microsoft.com/office/powerpoint/2010/main" val="19305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b="1" kern="1200" dirty="0">
                <a:solidFill>
                  <a:schemeClr val="tx1"/>
                </a:solidFill>
              </a:rPr>
              <a:t>Stretcher</a:t>
            </a:r>
            <a:r>
              <a:rPr lang="en-US" altLang="zh-TW" sz="1200" kern="1200" dirty="0">
                <a:solidFill>
                  <a:schemeClr val="tx1"/>
                </a:solidFill>
              </a:rPr>
              <a:t> refers to an algorithm logic that selects the subset of the most </a:t>
            </a:r>
            <a:r>
              <a:rPr lang="en-US" altLang="zh-TW" sz="1200" kern="1200" dirty="0" err="1">
                <a:solidFill>
                  <a:schemeClr val="tx1"/>
                </a:solidFill>
              </a:rPr>
              <a:t>unsimiliar</a:t>
            </a:r>
            <a:r>
              <a:rPr lang="en-US" altLang="zh-TW" sz="1200" kern="1200" dirty="0">
                <a:solidFill>
                  <a:schemeClr val="tx1"/>
                </a:solidFill>
              </a:rPr>
              <a:t> items to each other from the candidate list regardless of their suspicion scores. User defines the similarity parameter. The ideal solution is computationally intensive – prohibitively expensive. Thus, requires more heuristic approach.</a:t>
            </a:r>
          </a:p>
          <a:p>
            <a:endParaRPr lang="zh-TW" altLang="en-US" dirty="0"/>
          </a:p>
        </p:txBody>
      </p:sp>
      <p:sp>
        <p:nvSpPr>
          <p:cNvPr id="4" name="投影片編號版面配置區 3"/>
          <p:cNvSpPr>
            <a:spLocks noGrp="1"/>
          </p:cNvSpPr>
          <p:nvPr>
            <p:ph type="sldNum" sz="quarter" idx="10"/>
          </p:nvPr>
        </p:nvSpPr>
        <p:spPr/>
        <p:txBody>
          <a:bodyPr/>
          <a:lstStyle/>
          <a:p>
            <a:fld id="{EEBDBC28-A2D0-45B2-B007-8BAB1C9C3D47}" type="slidenum">
              <a:rPr lang="zh-TW" altLang="en-US" smtClean="0"/>
              <a:t>15</a:t>
            </a:fld>
            <a:endParaRPr lang="zh-TW" altLang="en-US"/>
          </a:p>
        </p:txBody>
      </p:sp>
    </p:spTree>
    <p:extLst>
      <p:ext uri="{BB962C8B-B14F-4D97-AF65-F5344CB8AC3E}">
        <p14:creationId xmlns:p14="http://schemas.microsoft.com/office/powerpoint/2010/main" val="2612733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r>
              <a:rPr lang="en-US" altLang="zh-TW" dirty="0" err="1"/>
              <a:t>MaxMin</a:t>
            </a:r>
            <a:r>
              <a:rPr lang="en-US" altLang="zh-TW" dirty="0"/>
              <a:t> – candidate with a lowest similarity to the most similar item (A longest distance to its closest neighbor)</a:t>
            </a:r>
            <a:endParaRPr lang="zh-TW" altLang="en-US" dirty="0"/>
          </a:p>
        </p:txBody>
      </p:sp>
      <p:sp>
        <p:nvSpPr>
          <p:cNvPr id="4" name="投影片編號版面配置區 3"/>
          <p:cNvSpPr>
            <a:spLocks noGrp="1"/>
          </p:cNvSpPr>
          <p:nvPr>
            <p:ph type="sldNum" sz="quarter" idx="10"/>
          </p:nvPr>
        </p:nvSpPr>
        <p:spPr/>
        <p:txBody>
          <a:bodyPr/>
          <a:lstStyle/>
          <a:p>
            <a:fld id="{EEBDBC28-A2D0-45B2-B007-8BAB1C9C3D47}" type="slidenum">
              <a:rPr lang="zh-TW" altLang="en-US" smtClean="0"/>
              <a:t>16</a:t>
            </a:fld>
            <a:endParaRPr lang="zh-TW" altLang="en-US"/>
          </a:p>
        </p:txBody>
      </p:sp>
    </p:spTree>
    <p:extLst>
      <p:ext uri="{BB962C8B-B14F-4D97-AF65-F5344CB8AC3E}">
        <p14:creationId xmlns:p14="http://schemas.microsoft.com/office/powerpoint/2010/main" val="691789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EBDBC28-A2D0-45B2-B007-8BAB1C9C3D47}" type="slidenum">
              <a:rPr lang="zh-TW" altLang="en-US" smtClean="0"/>
              <a:t>17</a:t>
            </a:fld>
            <a:endParaRPr lang="zh-TW" altLang="en-US"/>
          </a:p>
        </p:txBody>
      </p:sp>
    </p:spTree>
    <p:extLst>
      <p:ext uri="{BB962C8B-B14F-4D97-AF65-F5344CB8AC3E}">
        <p14:creationId xmlns:p14="http://schemas.microsoft.com/office/powerpoint/2010/main" val="1819867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EBDBC28-A2D0-45B2-B007-8BAB1C9C3D47}" type="slidenum">
              <a:rPr lang="zh-TW" altLang="en-US" smtClean="0"/>
              <a:t>18</a:t>
            </a:fld>
            <a:endParaRPr lang="zh-TW" altLang="en-US"/>
          </a:p>
        </p:txBody>
      </p:sp>
    </p:spTree>
    <p:extLst>
      <p:ext uri="{BB962C8B-B14F-4D97-AF65-F5344CB8AC3E}">
        <p14:creationId xmlns:p14="http://schemas.microsoft.com/office/powerpoint/2010/main" val="1819054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EBDBC28-A2D0-45B2-B007-8BAB1C9C3D47}" type="slidenum">
              <a:rPr lang="zh-TW" altLang="en-US" smtClean="0"/>
              <a:t>19</a:t>
            </a:fld>
            <a:endParaRPr lang="zh-TW" altLang="en-US"/>
          </a:p>
        </p:txBody>
      </p:sp>
    </p:spTree>
    <p:extLst>
      <p:ext uri="{BB962C8B-B14F-4D97-AF65-F5344CB8AC3E}">
        <p14:creationId xmlns:p14="http://schemas.microsoft.com/office/powerpoint/2010/main" val="897648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EBDBC28-A2D0-45B2-B007-8BAB1C9C3D47}" type="slidenum">
              <a:rPr lang="zh-TW" altLang="en-US" smtClean="0"/>
              <a:t>3</a:t>
            </a:fld>
            <a:endParaRPr lang="zh-TW" altLang="en-US"/>
          </a:p>
        </p:txBody>
      </p:sp>
    </p:spTree>
    <p:extLst>
      <p:ext uri="{BB962C8B-B14F-4D97-AF65-F5344CB8AC3E}">
        <p14:creationId xmlns:p14="http://schemas.microsoft.com/office/powerpoint/2010/main" val="3928662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pPr>
              <a:spcBef>
                <a:spcPts val="1200"/>
              </a:spcBef>
            </a:pPr>
            <a:r>
              <a:rPr lang="en-US" altLang="zh-TW" sz="1200" b="1" dirty="0"/>
              <a:t>Characteristics of “Risk Space”</a:t>
            </a:r>
            <a:endParaRPr lang="en-US" altLang="zh-TW" sz="1200" kern="1200" dirty="0">
              <a:solidFill>
                <a:schemeClr val="tx1"/>
              </a:solidFill>
            </a:endParaRPr>
          </a:p>
          <a:p>
            <a:pPr>
              <a:spcBef>
                <a:spcPts val="1200"/>
              </a:spcBef>
            </a:pPr>
            <a:r>
              <a:rPr lang="en-US" altLang="zh-TW" sz="1200" kern="1200" dirty="0">
                <a:solidFill>
                  <a:schemeClr val="tx1"/>
                </a:solidFill>
              </a:rPr>
              <a:t>“Risk Space” is made of “risk dimensions”</a:t>
            </a:r>
          </a:p>
          <a:p>
            <a:pPr>
              <a:spcBef>
                <a:spcPts val="1200"/>
              </a:spcBef>
            </a:pPr>
            <a:r>
              <a:rPr lang="en-US" altLang="zh-TW" sz="1200" kern="1200" dirty="0">
                <a:solidFill>
                  <a:schemeClr val="tx1"/>
                </a:solidFill>
              </a:rPr>
              <a:t>Each “risk dimension” represents a metric for how each transaction puts each relevant assertion at risk.</a:t>
            </a:r>
          </a:p>
          <a:p>
            <a:pPr>
              <a:spcBef>
                <a:spcPts val="1200"/>
              </a:spcBef>
            </a:pPr>
            <a:r>
              <a:rPr lang="en-US" altLang="zh-TW" sz="1200" kern="1200" dirty="0">
                <a:solidFill>
                  <a:schemeClr val="tx1"/>
                </a:solidFill>
              </a:rPr>
              <a:t>Prior literature methods allows data points only be at edges </a:t>
            </a:r>
            <a:r>
              <a:rPr lang="en-US" altLang="zh-TW" sz="1200" kern="1200">
                <a:solidFill>
                  <a:schemeClr val="tx1"/>
                </a:solidFill>
              </a:rPr>
              <a:t>of the “unit cube”.</a:t>
            </a:r>
            <a:endParaRPr lang="en-US" altLang="zh-TW" sz="1200" kern="1200" dirty="0">
              <a:solidFill>
                <a:schemeClr val="tx1"/>
              </a:solidFill>
            </a:endParaRPr>
          </a:p>
          <a:p>
            <a:pPr>
              <a:spcBef>
                <a:spcPts val="1200"/>
              </a:spcBef>
            </a:pPr>
            <a:r>
              <a:rPr lang="en-US" altLang="zh-TW" sz="1200" kern="1200" dirty="0">
                <a:solidFill>
                  <a:schemeClr val="tx1"/>
                </a:solidFill>
              </a:rPr>
              <a:t>Comparability among “risk dimensions” allows to aggregate the riskiness of transactions on all “risk dimensions”</a:t>
            </a:r>
          </a:p>
          <a:p>
            <a:pPr>
              <a:spcBef>
                <a:spcPts val="1200"/>
              </a:spcBef>
            </a:pPr>
            <a:r>
              <a:rPr lang="en-US" altLang="zh-TW" sz="1200" kern="1200" dirty="0">
                <a:solidFill>
                  <a:schemeClr val="tx1"/>
                </a:solidFill>
              </a:rPr>
              <a:t>Investigator should be indifferent to investigate on of the transactions have same level of risk on two different “risk dimensions”</a:t>
            </a:r>
          </a:p>
          <a:p>
            <a:pPr>
              <a:spcBef>
                <a:spcPts val="1200"/>
              </a:spcBef>
            </a:pPr>
            <a:r>
              <a:rPr lang="en-US" altLang="zh-TW" sz="1200" kern="1200" dirty="0">
                <a:solidFill>
                  <a:schemeClr val="tx1"/>
                </a:solidFill>
              </a:rPr>
              <a:t>The main question is how to engineer “risk measures” for risk dimensions</a:t>
            </a:r>
          </a:p>
          <a:p>
            <a:pPr>
              <a:spcBef>
                <a:spcPts val="1200"/>
              </a:spcBef>
            </a:pPr>
            <a:r>
              <a:rPr lang="en-US" altLang="zh-TW" sz="1200" kern="1200" dirty="0">
                <a:solidFill>
                  <a:schemeClr val="tx1"/>
                </a:solidFill>
              </a:rPr>
              <a:t>One way is a “Thresholds Approach”</a:t>
            </a:r>
          </a:p>
          <a:p>
            <a:endParaRPr lang="zh-TW" altLang="en-US" dirty="0"/>
          </a:p>
        </p:txBody>
      </p:sp>
      <p:sp>
        <p:nvSpPr>
          <p:cNvPr id="4" name="投影片編號版面配置區 3"/>
          <p:cNvSpPr>
            <a:spLocks noGrp="1"/>
          </p:cNvSpPr>
          <p:nvPr>
            <p:ph type="sldNum" sz="quarter" idx="10"/>
          </p:nvPr>
        </p:nvSpPr>
        <p:spPr/>
        <p:txBody>
          <a:bodyPr/>
          <a:lstStyle/>
          <a:p>
            <a:fld id="{EEBDBC28-A2D0-45B2-B007-8BAB1C9C3D47}" type="slidenum">
              <a:rPr lang="zh-TW" altLang="en-US" smtClean="0"/>
              <a:t>4</a:t>
            </a:fld>
            <a:endParaRPr lang="zh-TW" altLang="en-US"/>
          </a:p>
        </p:txBody>
      </p:sp>
    </p:spTree>
    <p:extLst>
      <p:ext uri="{BB962C8B-B14F-4D97-AF65-F5344CB8AC3E}">
        <p14:creationId xmlns:p14="http://schemas.microsoft.com/office/powerpoint/2010/main" val="3850481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EBDBC28-A2D0-45B2-B007-8BAB1C9C3D47}" type="slidenum">
              <a:rPr lang="zh-TW" altLang="en-US" smtClean="0"/>
              <a:t>5</a:t>
            </a:fld>
            <a:endParaRPr lang="zh-TW" altLang="en-US"/>
          </a:p>
        </p:txBody>
      </p:sp>
    </p:spTree>
    <p:extLst>
      <p:ext uri="{BB962C8B-B14F-4D97-AF65-F5344CB8AC3E}">
        <p14:creationId xmlns:p14="http://schemas.microsoft.com/office/powerpoint/2010/main" val="1298661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EBDBC28-A2D0-45B2-B007-8BAB1C9C3D47}" type="slidenum">
              <a:rPr lang="zh-TW" altLang="en-US" smtClean="0"/>
              <a:t>6</a:t>
            </a:fld>
            <a:endParaRPr lang="zh-TW" altLang="en-US"/>
          </a:p>
        </p:txBody>
      </p:sp>
    </p:spTree>
    <p:extLst>
      <p:ext uri="{BB962C8B-B14F-4D97-AF65-F5344CB8AC3E}">
        <p14:creationId xmlns:p14="http://schemas.microsoft.com/office/powerpoint/2010/main" val="1387463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EBDBC28-A2D0-45B2-B007-8BAB1C9C3D47}" type="slidenum">
              <a:rPr lang="zh-TW" altLang="en-US" smtClean="0"/>
              <a:t>7</a:t>
            </a:fld>
            <a:endParaRPr lang="zh-TW" altLang="en-US"/>
          </a:p>
        </p:txBody>
      </p:sp>
    </p:spTree>
    <p:extLst>
      <p:ext uri="{BB962C8B-B14F-4D97-AF65-F5344CB8AC3E}">
        <p14:creationId xmlns:p14="http://schemas.microsoft.com/office/powerpoint/2010/main" val="1986325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pPr>
              <a:spcBef>
                <a:spcPts val="1200"/>
              </a:spcBef>
            </a:pPr>
            <a:r>
              <a:rPr lang="en-US" altLang="zh-TW" sz="1200" b="1" dirty="0"/>
              <a:t>Characteristics of “Risk Space”</a:t>
            </a:r>
            <a:endParaRPr lang="en-US" altLang="zh-TW" sz="1200" kern="1200" dirty="0">
              <a:solidFill>
                <a:schemeClr val="tx1"/>
              </a:solidFill>
            </a:endParaRPr>
          </a:p>
          <a:p>
            <a:pPr>
              <a:spcBef>
                <a:spcPts val="1200"/>
              </a:spcBef>
            </a:pPr>
            <a:r>
              <a:rPr lang="en-US" altLang="zh-TW" sz="1200" kern="1200" dirty="0">
                <a:solidFill>
                  <a:schemeClr val="tx1"/>
                </a:solidFill>
              </a:rPr>
              <a:t>“Risk Space” is made of “risk dimensions”</a:t>
            </a:r>
          </a:p>
          <a:p>
            <a:pPr>
              <a:spcBef>
                <a:spcPts val="1200"/>
              </a:spcBef>
            </a:pPr>
            <a:r>
              <a:rPr lang="en-US" altLang="zh-TW" sz="1200" kern="1200" dirty="0">
                <a:solidFill>
                  <a:schemeClr val="tx1"/>
                </a:solidFill>
              </a:rPr>
              <a:t>Each “risk dimension” represents a metric for how each transaction puts each relevant assertion at risk.</a:t>
            </a:r>
          </a:p>
          <a:p>
            <a:pPr>
              <a:spcBef>
                <a:spcPts val="1200"/>
              </a:spcBef>
            </a:pPr>
            <a:r>
              <a:rPr lang="en-US" altLang="zh-TW" sz="1200" kern="1200" dirty="0">
                <a:solidFill>
                  <a:schemeClr val="tx1"/>
                </a:solidFill>
              </a:rPr>
              <a:t>Prior literature methods allows data points only be at edges </a:t>
            </a:r>
            <a:r>
              <a:rPr lang="en-US" altLang="zh-TW" sz="1200" kern="1200">
                <a:solidFill>
                  <a:schemeClr val="tx1"/>
                </a:solidFill>
              </a:rPr>
              <a:t>of the “unit cube”.</a:t>
            </a:r>
            <a:endParaRPr lang="en-US" altLang="zh-TW" sz="1200" kern="1200" dirty="0">
              <a:solidFill>
                <a:schemeClr val="tx1"/>
              </a:solidFill>
            </a:endParaRPr>
          </a:p>
          <a:p>
            <a:pPr>
              <a:spcBef>
                <a:spcPts val="1200"/>
              </a:spcBef>
            </a:pPr>
            <a:r>
              <a:rPr lang="en-US" altLang="zh-TW" sz="1200" kern="1200" dirty="0">
                <a:solidFill>
                  <a:schemeClr val="tx1"/>
                </a:solidFill>
              </a:rPr>
              <a:t>Comparability among “risk dimensions” allows to aggregate the riskiness of transactions on all “risk dimensions”</a:t>
            </a:r>
          </a:p>
          <a:p>
            <a:pPr>
              <a:spcBef>
                <a:spcPts val="1200"/>
              </a:spcBef>
            </a:pPr>
            <a:r>
              <a:rPr lang="en-US" altLang="zh-TW" sz="1200" kern="1200" dirty="0">
                <a:solidFill>
                  <a:schemeClr val="tx1"/>
                </a:solidFill>
              </a:rPr>
              <a:t>Investigator should be indifferent to investigate on of the transactions have same level of risk on two different “risk dimensions”</a:t>
            </a:r>
          </a:p>
          <a:p>
            <a:pPr>
              <a:spcBef>
                <a:spcPts val="1200"/>
              </a:spcBef>
            </a:pPr>
            <a:r>
              <a:rPr lang="en-US" altLang="zh-TW" sz="1200" kern="1200" dirty="0">
                <a:solidFill>
                  <a:schemeClr val="tx1"/>
                </a:solidFill>
              </a:rPr>
              <a:t>The main question is how to engineer “risk measures” for risk dimensions</a:t>
            </a:r>
          </a:p>
          <a:p>
            <a:pPr>
              <a:spcBef>
                <a:spcPts val="1200"/>
              </a:spcBef>
            </a:pPr>
            <a:r>
              <a:rPr lang="en-US" altLang="zh-TW" sz="1200" kern="1200" dirty="0">
                <a:solidFill>
                  <a:schemeClr val="tx1"/>
                </a:solidFill>
              </a:rPr>
              <a:t>One way is a “Thresholds Approach”</a:t>
            </a:r>
          </a:p>
          <a:p>
            <a:endParaRPr lang="zh-TW" altLang="en-US" dirty="0"/>
          </a:p>
        </p:txBody>
      </p:sp>
      <p:sp>
        <p:nvSpPr>
          <p:cNvPr id="4" name="投影片編號版面配置區 3"/>
          <p:cNvSpPr>
            <a:spLocks noGrp="1"/>
          </p:cNvSpPr>
          <p:nvPr>
            <p:ph type="sldNum" sz="quarter" idx="10"/>
          </p:nvPr>
        </p:nvSpPr>
        <p:spPr/>
        <p:txBody>
          <a:bodyPr/>
          <a:lstStyle/>
          <a:p>
            <a:fld id="{EEBDBC28-A2D0-45B2-B007-8BAB1C9C3D47}" type="slidenum">
              <a:rPr lang="zh-TW" altLang="en-US" smtClean="0"/>
              <a:t>8</a:t>
            </a:fld>
            <a:endParaRPr lang="zh-TW" altLang="en-US"/>
          </a:p>
        </p:txBody>
      </p:sp>
    </p:spTree>
    <p:extLst>
      <p:ext uri="{BB962C8B-B14F-4D97-AF65-F5344CB8AC3E}">
        <p14:creationId xmlns:p14="http://schemas.microsoft.com/office/powerpoint/2010/main" val="3860822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EBDBC28-A2D0-45B2-B007-8BAB1C9C3D47}" type="slidenum">
              <a:rPr lang="zh-TW" altLang="en-US" smtClean="0"/>
              <a:t>9</a:t>
            </a:fld>
            <a:endParaRPr lang="zh-TW" altLang="en-US"/>
          </a:p>
        </p:txBody>
      </p:sp>
    </p:spTree>
    <p:extLst>
      <p:ext uri="{BB962C8B-B14F-4D97-AF65-F5344CB8AC3E}">
        <p14:creationId xmlns:p14="http://schemas.microsoft.com/office/powerpoint/2010/main" val="3957845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pPr>
              <a:spcBef>
                <a:spcPts val="1200"/>
              </a:spcBef>
            </a:pPr>
            <a:r>
              <a:rPr lang="en-US" altLang="zh-TW" sz="1200" b="1" dirty="0"/>
              <a:t>Characteristics of “Risk Space”</a:t>
            </a:r>
            <a:endParaRPr lang="en-US" altLang="zh-TW" sz="1200" kern="1200" dirty="0">
              <a:solidFill>
                <a:schemeClr val="tx1"/>
              </a:solidFill>
            </a:endParaRPr>
          </a:p>
          <a:p>
            <a:pPr>
              <a:spcBef>
                <a:spcPts val="1200"/>
              </a:spcBef>
            </a:pPr>
            <a:r>
              <a:rPr lang="en-US" altLang="zh-TW" sz="1200" kern="1200" dirty="0">
                <a:solidFill>
                  <a:schemeClr val="tx1"/>
                </a:solidFill>
              </a:rPr>
              <a:t>“Risk Space” is made of “risk dimensions”</a:t>
            </a:r>
          </a:p>
          <a:p>
            <a:pPr>
              <a:spcBef>
                <a:spcPts val="1200"/>
              </a:spcBef>
            </a:pPr>
            <a:r>
              <a:rPr lang="en-US" altLang="zh-TW" sz="1200" kern="1200" dirty="0">
                <a:solidFill>
                  <a:schemeClr val="tx1"/>
                </a:solidFill>
              </a:rPr>
              <a:t>Each “risk dimension” represents a metric for how each transaction puts each relevant assertion at risk.</a:t>
            </a:r>
          </a:p>
          <a:p>
            <a:pPr>
              <a:spcBef>
                <a:spcPts val="1200"/>
              </a:spcBef>
            </a:pPr>
            <a:r>
              <a:rPr lang="en-US" altLang="zh-TW" sz="1200" kern="1200" dirty="0">
                <a:solidFill>
                  <a:schemeClr val="tx1"/>
                </a:solidFill>
              </a:rPr>
              <a:t>Prior literature methods allows data points only be at edges </a:t>
            </a:r>
            <a:r>
              <a:rPr lang="en-US" altLang="zh-TW" sz="1200" kern="1200">
                <a:solidFill>
                  <a:schemeClr val="tx1"/>
                </a:solidFill>
              </a:rPr>
              <a:t>of the “unit cube”.</a:t>
            </a:r>
            <a:endParaRPr lang="en-US" altLang="zh-TW" sz="1200" kern="1200" dirty="0">
              <a:solidFill>
                <a:schemeClr val="tx1"/>
              </a:solidFill>
            </a:endParaRPr>
          </a:p>
          <a:p>
            <a:pPr>
              <a:spcBef>
                <a:spcPts val="1200"/>
              </a:spcBef>
            </a:pPr>
            <a:r>
              <a:rPr lang="en-US" altLang="zh-TW" sz="1200" kern="1200" dirty="0">
                <a:solidFill>
                  <a:schemeClr val="tx1"/>
                </a:solidFill>
              </a:rPr>
              <a:t>Comparability among “risk dimensions” allows to aggregate the riskiness of transactions on all “risk dimensions”</a:t>
            </a:r>
          </a:p>
          <a:p>
            <a:pPr>
              <a:spcBef>
                <a:spcPts val="1200"/>
              </a:spcBef>
            </a:pPr>
            <a:r>
              <a:rPr lang="en-US" altLang="zh-TW" sz="1200" kern="1200" dirty="0">
                <a:solidFill>
                  <a:schemeClr val="tx1"/>
                </a:solidFill>
              </a:rPr>
              <a:t>Investigator should be indifferent to investigate on of the transactions have same level of risk on two different “risk dimensions”</a:t>
            </a:r>
          </a:p>
          <a:p>
            <a:pPr>
              <a:spcBef>
                <a:spcPts val="1200"/>
              </a:spcBef>
            </a:pPr>
            <a:r>
              <a:rPr lang="en-US" altLang="zh-TW" sz="1200" kern="1200" dirty="0">
                <a:solidFill>
                  <a:schemeClr val="tx1"/>
                </a:solidFill>
              </a:rPr>
              <a:t>The main question is how to engineer “risk measures” for risk dimensions</a:t>
            </a:r>
          </a:p>
          <a:p>
            <a:pPr>
              <a:spcBef>
                <a:spcPts val="1200"/>
              </a:spcBef>
            </a:pPr>
            <a:r>
              <a:rPr lang="en-US" altLang="zh-TW" sz="1200" kern="1200" dirty="0">
                <a:solidFill>
                  <a:schemeClr val="tx1"/>
                </a:solidFill>
              </a:rPr>
              <a:t>One way is a “Thresholds Approach”</a:t>
            </a:r>
          </a:p>
          <a:p>
            <a:endParaRPr lang="zh-TW" altLang="en-US" dirty="0"/>
          </a:p>
        </p:txBody>
      </p:sp>
      <p:sp>
        <p:nvSpPr>
          <p:cNvPr id="4" name="投影片編號版面配置區 3"/>
          <p:cNvSpPr>
            <a:spLocks noGrp="1"/>
          </p:cNvSpPr>
          <p:nvPr>
            <p:ph type="sldNum" sz="quarter" idx="10"/>
          </p:nvPr>
        </p:nvSpPr>
        <p:spPr/>
        <p:txBody>
          <a:bodyPr/>
          <a:lstStyle/>
          <a:p>
            <a:fld id="{EEBDBC28-A2D0-45B2-B007-8BAB1C9C3D47}" type="slidenum">
              <a:rPr lang="zh-TW" altLang="en-US" smtClean="0"/>
              <a:t>10</a:t>
            </a:fld>
            <a:endParaRPr lang="zh-TW" altLang="en-US"/>
          </a:p>
        </p:txBody>
      </p:sp>
    </p:spTree>
    <p:extLst>
      <p:ext uri="{BB962C8B-B14F-4D97-AF65-F5344CB8AC3E}">
        <p14:creationId xmlns:p14="http://schemas.microsoft.com/office/powerpoint/2010/main" val="34042394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1828800" y="3886200"/>
            <a:ext cx="8534400" cy="1752600"/>
          </a:xfrm>
        </p:spPr>
        <p:txBody>
          <a:bodyPr/>
          <a:lstStyle>
            <a:lvl1pPr marL="0" indent="0" algn="ctr">
              <a:buFontTx/>
              <a:buNone/>
              <a:defRPr>
                <a:solidFill>
                  <a:schemeClr val="tx1"/>
                </a:solidFill>
              </a:defRPr>
            </a:lvl1pPr>
          </a:lstStyle>
          <a:p>
            <a:r>
              <a:rPr lang="zh-TW" altLang="en-US"/>
              <a:t>按一下以編輯母片副標題樣式</a:t>
            </a:r>
            <a:endParaRPr lang="en-US" dirty="0"/>
          </a:p>
        </p:txBody>
      </p:sp>
      <p:sp>
        <p:nvSpPr>
          <p:cNvPr id="4098" name="Rectangle 2"/>
          <p:cNvSpPr>
            <a:spLocks noGrp="1" noChangeArrowheads="1"/>
          </p:cNvSpPr>
          <p:nvPr>
            <p:ph type="ctrTitle"/>
          </p:nvPr>
        </p:nvSpPr>
        <p:spPr>
          <a:xfrm>
            <a:off x="914400" y="2130426"/>
            <a:ext cx="10363200" cy="1470025"/>
          </a:xfrm>
        </p:spPr>
        <p:txBody>
          <a:bodyPr/>
          <a:lstStyle>
            <a:lvl1pPr algn="ctr">
              <a:defRPr>
                <a:solidFill>
                  <a:schemeClr val="tx1"/>
                </a:solidFill>
              </a:defRPr>
            </a:lvl1pPr>
          </a:lstStyle>
          <a:p>
            <a:r>
              <a:rPr lang="zh-TW" altLang="en-US"/>
              <a:t>按一下以編輯母片標題樣式</a:t>
            </a:r>
            <a:endParaRPr lang="en-US" dirty="0"/>
          </a:p>
        </p:txBody>
      </p:sp>
      <p:pic>
        <p:nvPicPr>
          <p:cNvPr id="2" name="Picture 1" descr="RU_SHIELD_SIG_ST_PMS186_100K.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40267" y="300803"/>
            <a:ext cx="5740400" cy="1277994"/>
          </a:xfrm>
          <a:prstGeom prst="rect">
            <a:avLst/>
          </a:prstGeom>
        </p:spPr>
      </p:pic>
    </p:spTree>
    <p:extLst>
      <p:ext uri="{BB962C8B-B14F-4D97-AF65-F5344CB8AC3E}">
        <p14:creationId xmlns:p14="http://schemas.microsoft.com/office/powerpoint/2010/main" val="725857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3E23BF7-9F5A-9E42-B502-689AC6A1E537}" type="slidenum">
              <a:rPr lang="en-US"/>
              <a:pPr>
                <a:defRPr/>
              </a:pPr>
              <a:t>‹#›</a:t>
            </a:fld>
            <a:endParaRPr lang="en-US"/>
          </a:p>
        </p:txBody>
      </p:sp>
    </p:spTree>
    <p:extLst>
      <p:ext uri="{BB962C8B-B14F-4D97-AF65-F5344CB8AC3E}">
        <p14:creationId xmlns:p14="http://schemas.microsoft.com/office/powerpoint/2010/main" val="196298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直排標題及文字">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09600" y="609600"/>
            <a:ext cx="8026400" cy="5448300"/>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2FA2D79-D5B9-9E44-BC26-5C4012EF6E34}" type="slidenum">
              <a:rPr lang="en-US"/>
              <a:pPr>
                <a:defRPr/>
              </a:pPr>
              <a:t>‹#›</a:t>
            </a:fld>
            <a:endParaRPr lang="en-US"/>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71527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zh-TW" altLang="en-US" dirty="0"/>
              <a:t>按一下以編輯母片標題樣式</a:t>
            </a:r>
            <a:endParaRPr lang="en-US" dirty="0"/>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45488343-B159-074D-B355-B61FD1A20D53}" type="slidenum">
              <a:rPr lang="en-US"/>
              <a:pPr>
                <a:defRPr/>
              </a:pPr>
              <a:t>‹#›</a:t>
            </a:fld>
            <a:endParaRPr lang="en-US"/>
          </a:p>
        </p:txBody>
      </p:sp>
    </p:spTree>
    <p:extLst>
      <p:ext uri="{BB962C8B-B14F-4D97-AF65-F5344CB8AC3E}">
        <p14:creationId xmlns:p14="http://schemas.microsoft.com/office/powerpoint/2010/main" val="268642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Pr>
        <a:gradFill flip="none" rotWithShape="1">
          <a:gsLst>
            <a:gs pos="0">
              <a:srgbClr val="FF0000">
                <a:lumMod val="100000"/>
              </a:srgbClr>
            </a:gs>
            <a:gs pos="93000">
              <a:schemeClr val="bg1"/>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3200" b="1" cap="all"/>
            </a:lvl1pPr>
          </a:lstStyle>
          <a:p>
            <a:r>
              <a:rPr lang="zh-TW" altLang="en-US" dirty="0"/>
              <a:t>按一下以編輯母片標題樣式</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編輯母片文字樣式</a:t>
            </a:r>
          </a:p>
        </p:txBody>
      </p:sp>
      <p:sp>
        <p:nvSpPr>
          <p:cNvPr id="4" name="Rectangle 6"/>
          <p:cNvSpPr>
            <a:spLocks noGrp="1" noChangeArrowheads="1"/>
          </p:cNvSpPr>
          <p:nvPr>
            <p:ph type="sldNum" sz="quarter" idx="10"/>
          </p:nvPr>
        </p:nvSpPr>
        <p:spPr>
          <a:ln/>
        </p:spPr>
        <p:txBody>
          <a:bodyPr/>
          <a:lstStyle>
            <a:lvl1pPr>
              <a:defRPr/>
            </a:lvl1pPr>
          </a:lstStyle>
          <a:p>
            <a:pPr>
              <a:defRPr/>
            </a:pPr>
            <a:fld id="{C5424AE8-78F8-144E-A4FE-553D35E590AD}" type="slidenum">
              <a:rPr lang="en-US"/>
              <a:pPr>
                <a:defRPr/>
              </a:pPr>
              <a:t>‹#›</a:t>
            </a:fld>
            <a:endParaRPr lang="en-US"/>
          </a:p>
        </p:txBody>
      </p:sp>
    </p:spTree>
    <p:extLst>
      <p:ext uri="{BB962C8B-B14F-4D97-AF65-F5344CB8AC3E}">
        <p14:creationId xmlns:p14="http://schemas.microsoft.com/office/powerpoint/2010/main" val="399678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Content Placeholder 2"/>
          <p:cNvSpPr>
            <a:spLocks noGrp="1"/>
          </p:cNvSpPr>
          <p:nvPr>
            <p:ph sz="half" idx="1"/>
          </p:nvPr>
        </p:nvSpPr>
        <p:spPr>
          <a:xfrm>
            <a:off x="609600" y="1524000"/>
            <a:ext cx="53848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Content Placeholder 3"/>
          <p:cNvSpPr>
            <a:spLocks noGrp="1"/>
          </p:cNvSpPr>
          <p:nvPr>
            <p:ph sz="half" idx="2"/>
          </p:nvPr>
        </p:nvSpPr>
        <p:spPr>
          <a:xfrm>
            <a:off x="6197600" y="1524000"/>
            <a:ext cx="53848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0EDA8B8-D04C-214E-83CE-5B60915F9360}" type="slidenum">
              <a:rPr lang="en-US"/>
              <a:pPr>
                <a:defRPr/>
              </a:pPr>
              <a:t>‹#›</a:t>
            </a:fld>
            <a:endParaRPr lang="en-US"/>
          </a:p>
        </p:txBody>
      </p:sp>
    </p:spTree>
    <p:extLst>
      <p:ext uri="{BB962C8B-B14F-4D97-AF65-F5344CB8AC3E}">
        <p14:creationId xmlns:p14="http://schemas.microsoft.com/office/powerpoint/2010/main" val="371366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TW" altLang="en-US"/>
              <a:t>按一下以編輯母片標題樣式</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815261A5-F588-D34E-A84B-E514DA90C9A0}" type="slidenum">
              <a:rPr lang="en-US"/>
              <a:pPr>
                <a:defRPr/>
              </a:pPr>
              <a:t>‹#›</a:t>
            </a:fld>
            <a:endParaRPr lang="en-US"/>
          </a:p>
        </p:txBody>
      </p:sp>
    </p:spTree>
    <p:extLst>
      <p:ext uri="{BB962C8B-B14F-4D97-AF65-F5344CB8AC3E}">
        <p14:creationId xmlns:p14="http://schemas.microsoft.com/office/powerpoint/2010/main" val="136104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7CC725B-9C86-6E43-AAF9-1A329DDB234C}" type="slidenum">
              <a:rPr lang="en-US"/>
              <a:pPr>
                <a:defRPr/>
              </a:pPr>
              <a:t>‹#›</a:t>
            </a:fld>
            <a:endParaRPr lang="en-US"/>
          </a:p>
        </p:txBody>
      </p:sp>
    </p:spTree>
    <p:extLst>
      <p:ext uri="{BB962C8B-B14F-4D97-AF65-F5344CB8AC3E}">
        <p14:creationId xmlns:p14="http://schemas.microsoft.com/office/powerpoint/2010/main" val="1188428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B9A03EE-8AFD-D547-9E71-0BD0BE6F934E}" type="slidenum">
              <a:rPr lang="en-US"/>
              <a:pPr>
                <a:defRPr/>
              </a:pPr>
              <a:t>‹#›</a:t>
            </a:fld>
            <a:endParaRPr lang="en-US"/>
          </a:p>
        </p:txBody>
      </p:sp>
    </p:spTree>
    <p:extLst>
      <p:ext uri="{BB962C8B-B14F-4D97-AF65-F5344CB8AC3E}">
        <p14:creationId xmlns:p14="http://schemas.microsoft.com/office/powerpoint/2010/main" val="3355547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Rectangle 6"/>
          <p:cNvSpPr>
            <a:spLocks noGrp="1" noChangeArrowheads="1"/>
          </p:cNvSpPr>
          <p:nvPr>
            <p:ph type="sldNum" sz="quarter" idx="10"/>
          </p:nvPr>
        </p:nvSpPr>
        <p:spPr>
          <a:ln/>
        </p:spPr>
        <p:txBody>
          <a:bodyPr/>
          <a:lstStyle>
            <a:lvl1pPr>
              <a:defRPr/>
            </a:lvl1pPr>
          </a:lstStyle>
          <a:p>
            <a:pPr>
              <a:defRPr/>
            </a:pPr>
            <a:fld id="{741F1C61-654F-EF4C-B7CF-635108DFC60F}" type="slidenum">
              <a:rPr lang="en-US"/>
              <a:pPr>
                <a:defRPr/>
              </a:pPr>
              <a:t>‹#›</a:t>
            </a:fld>
            <a:endParaRPr lang="en-US"/>
          </a:p>
        </p:txBody>
      </p:sp>
    </p:spTree>
    <p:extLst>
      <p:ext uri="{BB962C8B-B14F-4D97-AF65-F5344CB8AC3E}">
        <p14:creationId xmlns:p14="http://schemas.microsoft.com/office/powerpoint/2010/main" val="287397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Rectangle 6"/>
          <p:cNvSpPr>
            <a:spLocks noGrp="1" noChangeArrowheads="1"/>
          </p:cNvSpPr>
          <p:nvPr>
            <p:ph type="sldNum" sz="quarter" idx="10"/>
          </p:nvPr>
        </p:nvSpPr>
        <p:spPr>
          <a:ln/>
        </p:spPr>
        <p:txBody>
          <a:bodyPr/>
          <a:lstStyle>
            <a:lvl1pPr>
              <a:defRPr/>
            </a:lvl1pPr>
          </a:lstStyle>
          <a:p>
            <a:pPr>
              <a:defRPr/>
            </a:pPr>
            <a:fld id="{77A5825F-7512-8045-B403-CF218AA2013E}" type="slidenum">
              <a:rPr lang="en-US"/>
              <a:pPr>
                <a:defRPr/>
              </a:pPr>
              <a:t>‹#›</a:t>
            </a:fld>
            <a:endParaRPr lang="en-US"/>
          </a:p>
        </p:txBody>
      </p:sp>
    </p:spTree>
    <p:extLst>
      <p:ext uri="{BB962C8B-B14F-4D97-AF65-F5344CB8AC3E}">
        <p14:creationId xmlns:p14="http://schemas.microsoft.com/office/powerpoint/2010/main" val="224958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lumMod val="100000"/>
              </a:srgbClr>
            </a:gs>
            <a:gs pos="15000">
              <a:schemeClr val="bg1"/>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609600" y="609600"/>
            <a:ext cx="10972800" cy="808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endParaRPr lang="en-US"/>
          </a:p>
        </p:txBody>
      </p:sp>
      <p:sp>
        <p:nvSpPr>
          <p:cNvPr id="1029" name="Rectangle 3"/>
          <p:cNvSpPr>
            <a:spLocks noGrp="1" noChangeArrowheads="1"/>
          </p:cNvSpPr>
          <p:nvPr>
            <p:ph type="body" idx="1"/>
          </p:nvPr>
        </p:nvSpPr>
        <p:spPr bwMode="auto">
          <a:xfrm>
            <a:off x="609600" y="1524000"/>
            <a:ext cx="10972800" cy="4533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cs typeface="Geneva" charset="0"/>
              </a:defRPr>
            </a:lvl1pPr>
          </a:lstStyle>
          <a:p>
            <a:pPr>
              <a:defRPr/>
            </a:pPr>
            <a:fld id="{94F06B10-230A-2842-997C-D8605B527737}" type="slidenum">
              <a:rPr lang="en-US" smtClean="0"/>
              <a:pPr>
                <a:defRPr/>
              </a:pPr>
              <a:t>‹#›</a:t>
            </a:fld>
            <a:endParaRPr lang="en-US" dirty="0"/>
          </a:p>
        </p:txBody>
      </p:sp>
      <p:cxnSp>
        <p:nvCxnSpPr>
          <p:cNvPr id="5" name="Straight Connector 4"/>
          <p:cNvCxnSpPr/>
          <p:nvPr/>
        </p:nvCxnSpPr>
        <p:spPr>
          <a:xfrm>
            <a:off x="0" y="558800"/>
            <a:ext cx="12192000" cy="6350"/>
          </a:xfrm>
          <a:prstGeom prst="line">
            <a:avLst/>
          </a:prstGeom>
          <a:ln w="31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6" name="Picture 5" descr="RU_SHIELD_LOGOTYPE_CMYK_K.eps"/>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150759" y="76200"/>
            <a:ext cx="2119949" cy="431800"/>
          </a:xfrm>
          <a:prstGeom prst="rect">
            <a:avLst/>
          </a:prstGeom>
        </p:spPr>
      </p:pic>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l" rtl="0" eaLnBrk="1" fontAlgn="base" hangingPunct="1">
        <a:spcBef>
          <a:spcPct val="0"/>
        </a:spcBef>
        <a:spcAft>
          <a:spcPct val="0"/>
        </a:spcAft>
        <a:defRPr sz="3000">
          <a:solidFill>
            <a:schemeClr val="tx2"/>
          </a:solidFill>
          <a:latin typeface="+mj-lt"/>
          <a:ea typeface="ヒラギノ角ゴ Pro W3" charset="0"/>
          <a:cs typeface="Geneva" charset="0"/>
        </a:defRPr>
      </a:lvl1pPr>
      <a:lvl2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2pPr>
      <a:lvl3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3pPr>
      <a:lvl4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4pPr>
      <a:lvl5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spcBef>
          <a:spcPct val="20000"/>
        </a:spcBef>
        <a:spcAft>
          <a:spcPct val="0"/>
        </a:spcAft>
        <a:buChar char="•"/>
        <a:defRPr sz="2200">
          <a:solidFill>
            <a:schemeClr val="tx2"/>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a:solidFill>
            <a:schemeClr val="tx2"/>
          </a:solidFill>
          <a:latin typeface="+mn-lt"/>
          <a:ea typeface="Geneva" charset="0"/>
          <a:cs typeface="Geneva" charset="0"/>
        </a:defRPr>
      </a:lvl2pPr>
      <a:lvl3pPr marL="1143000" indent="-228600" algn="l" rtl="0" eaLnBrk="1" fontAlgn="base" hangingPunct="1">
        <a:spcBef>
          <a:spcPct val="20000"/>
        </a:spcBef>
        <a:spcAft>
          <a:spcPct val="0"/>
        </a:spcAft>
        <a:buChar char="•"/>
        <a:defRPr sz="1600">
          <a:solidFill>
            <a:schemeClr val="tx2"/>
          </a:solidFill>
          <a:latin typeface="+mn-lt"/>
          <a:ea typeface="Geneva" charset="0"/>
          <a:cs typeface="Geneva" charset="0"/>
        </a:defRPr>
      </a:lvl3pPr>
      <a:lvl4pPr marL="1600200" indent="-228600" algn="l" rtl="0" eaLnBrk="1" fontAlgn="base" hangingPunct="1">
        <a:spcBef>
          <a:spcPct val="20000"/>
        </a:spcBef>
        <a:spcAft>
          <a:spcPct val="0"/>
        </a:spcAft>
        <a:buChar char="–"/>
        <a:defRPr sz="1400">
          <a:solidFill>
            <a:schemeClr val="tx2"/>
          </a:solidFill>
          <a:latin typeface="+mn-lt"/>
          <a:ea typeface="Geneva" charset="0"/>
          <a:cs typeface="Geneva" charset="0"/>
        </a:defRPr>
      </a:lvl4pPr>
      <a:lvl5pPr marL="2057400" indent="-228600" algn="l" rtl="0" eaLnBrk="1" fontAlgn="base" hangingPunct="1">
        <a:spcBef>
          <a:spcPct val="20000"/>
        </a:spcBef>
        <a:spcAft>
          <a:spcPct val="0"/>
        </a:spcAft>
        <a:buChar char="»"/>
        <a:defRPr sz="1400">
          <a:solidFill>
            <a:schemeClr val="tx2"/>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0.gif"/><Relationship Id="rId4" Type="http://schemas.openxmlformats.org/officeDocument/2006/relationships/image" Target="../media/image19.jpeg"/></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12F9DA48-60C1-44B7-B5A4-4BBE25D46639}"/>
              </a:ext>
            </a:extLst>
          </p:cNvPr>
          <p:cNvSpPr>
            <a:spLocks noGrp="1"/>
          </p:cNvSpPr>
          <p:nvPr>
            <p:ph type="subTitle" idx="1"/>
          </p:nvPr>
        </p:nvSpPr>
        <p:spPr>
          <a:xfrm>
            <a:off x="3137536" y="3743325"/>
            <a:ext cx="6463665" cy="1935480"/>
          </a:xfrm>
        </p:spPr>
        <p:txBody>
          <a:bodyPr/>
          <a:lstStyle/>
          <a:p>
            <a:pPr algn="r"/>
            <a:endParaRPr lang="en-US" sz="1800" i="1" dirty="0"/>
          </a:p>
          <a:p>
            <a:pPr algn="r"/>
            <a:endParaRPr lang="en-US" sz="1800" i="1" dirty="0"/>
          </a:p>
          <a:p>
            <a:pPr algn="r"/>
            <a:endParaRPr lang="en-US" sz="1800" i="1" dirty="0"/>
          </a:p>
          <a:p>
            <a:pPr algn="r"/>
            <a:endParaRPr lang="en-US" sz="1800" i="1" dirty="0"/>
          </a:p>
          <a:p>
            <a:pPr algn="r"/>
            <a:r>
              <a:rPr lang="en-US" sz="1800" i="1" dirty="0"/>
              <a:t>presented by Nuriddin </a:t>
            </a:r>
            <a:r>
              <a:rPr lang="en-US" sz="1800" i="1" dirty="0" err="1"/>
              <a:t>Tojiboyev</a:t>
            </a:r>
            <a:endParaRPr lang="en-US" sz="1800" i="1" dirty="0"/>
          </a:p>
        </p:txBody>
      </p:sp>
      <p:sp>
        <p:nvSpPr>
          <p:cNvPr id="3" name="Title 2">
            <a:extLst>
              <a:ext uri="{FF2B5EF4-FFF2-40B4-BE49-F238E27FC236}">
                <a16:creationId xmlns:a16="http://schemas.microsoft.com/office/drawing/2014/main" id="{F9CC5459-D592-410B-BB30-C78453132F33}"/>
              </a:ext>
            </a:extLst>
          </p:cNvPr>
          <p:cNvSpPr>
            <a:spLocks noGrp="1"/>
          </p:cNvSpPr>
          <p:nvPr>
            <p:ph type="ctrTitle"/>
          </p:nvPr>
        </p:nvSpPr>
        <p:spPr>
          <a:xfrm>
            <a:off x="1958340" y="2193374"/>
            <a:ext cx="8275320" cy="1470025"/>
          </a:xfrm>
        </p:spPr>
        <p:txBody>
          <a:bodyPr/>
          <a:lstStyle/>
          <a:p>
            <a:r>
              <a:rPr lang="en-US" sz="3200" dirty="0"/>
              <a:t>Distance-Based Suspicion Score for </a:t>
            </a:r>
            <a:br>
              <a:rPr lang="en-US" sz="3200" dirty="0"/>
            </a:br>
            <a:r>
              <a:rPr lang="en-US" sz="3200" dirty="0"/>
              <a:t>Audit Selection</a:t>
            </a:r>
          </a:p>
        </p:txBody>
      </p:sp>
    </p:spTree>
    <p:extLst>
      <p:ext uri="{BB962C8B-B14F-4D97-AF65-F5344CB8AC3E}">
        <p14:creationId xmlns:p14="http://schemas.microsoft.com/office/powerpoint/2010/main" val="440969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53434" y="653959"/>
            <a:ext cx="5542555" cy="808038"/>
          </a:xfrm>
        </p:spPr>
        <p:txBody>
          <a:bodyPr/>
          <a:lstStyle/>
          <a:p>
            <a:r>
              <a:rPr lang="en-US" altLang="zh-TW" sz="2400" b="1" dirty="0"/>
              <a:t>Visualization of Skipper Approach</a:t>
            </a:r>
            <a:endParaRPr lang="zh-TW" altLang="en-US" sz="2800" b="1" dirty="0"/>
          </a:p>
        </p:txBody>
      </p:sp>
      <p:sp>
        <p:nvSpPr>
          <p:cNvPr id="4" name="投影片編號版面配置區 3"/>
          <p:cNvSpPr>
            <a:spLocks noGrp="1"/>
          </p:cNvSpPr>
          <p:nvPr>
            <p:ph type="sldNum" sz="quarter" idx="10"/>
          </p:nvPr>
        </p:nvSpPr>
        <p:spPr/>
        <p:txBody>
          <a:bodyPr/>
          <a:lstStyle/>
          <a:p>
            <a:pPr>
              <a:defRPr/>
            </a:pPr>
            <a:fld id="{45488343-B159-074D-B355-B61FD1A20D53}" type="slidenum">
              <a:rPr lang="en-US" smtClean="0"/>
              <a:pPr>
                <a:defRPr/>
              </a:pPr>
              <a:t>10</a:t>
            </a:fld>
            <a:endParaRPr lang="en-US"/>
          </a:p>
        </p:txBody>
      </p:sp>
      <p:grpSp>
        <p:nvGrpSpPr>
          <p:cNvPr id="6" name="Group 5">
            <a:extLst>
              <a:ext uri="{FF2B5EF4-FFF2-40B4-BE49-F238E27FC236}">
                <a16:creationId xmlns:a16="http://schemas.microsoft.com/office/drawing/2014/main" id="{5D18D18B-42CE-4798-9CDC-D15EB495C173}"/>
              </a:ext>
            </a:extLst>
          </p:cNvPr>
          <p:cNvGrpSpPr/>
          <p:nvPr/>
        </p:nvGrpSpPr>
        <p:grpSpPr>
          <a:xfrm>
            <a:off x="1160584" y="1608992"/>
            <a:ext cx="7737232" cy="4560929"/>
            <a:chOff x="1160584" y="1608992"/>
            <a:chExt cx="7737232" cy="4560929"/>
          </a:xfrm>
        </p:grpSpPr>
        <p:cxnSp>
          <p:nvCxnSpPr>
            <p:cNvPr id="14" name="Straight Arrow Connector 13">
              <a:extLst>
                <a:ext uri="{FF2B5EF4-FFF2-40B4-BE49-F238E27FC236}">
                  <a16:creationId xmlns:a16="http://schemas.microsoft.com/office/drawing/2014/main" id="{43D8DF87-7794-4476-B596-47D7E92467C8}"/>
                </a:ext>
              </a:extLst>
            </p:cNvPr>
            <p:cNvCxnSpPr/>
            <p:nvPr/>
          </p:nvCxnSpPr>
          <p:spPr>
            <a:xfrm flipV="1">
              <a:off x="3103685" y="1608992"/>
              <a:ext cx="0" cy="3640016"/>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3D826576-21C8-4500-9C96-566398C888C1}"/>
                </a:ext>
              </a:extLst>
            </p:cNvPr>
            <p:cNvCxnSpPr>
              <a:cxnSpLocks/>
            </p:cNvCxnSpPr>
            <p:nvPr/>
          </p:nvCxnSpPr>
          <p:spPr>
            <a:xfrm>
              <a:off x="3103685" y="5240216"/>
              <a:ext cx="491490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0" name="Rectangle 19">
              <a:extLst>
                <a:ext uri="{FF2B5EF4-FFF2-40B4-BE49-F238E27FC236}">
                  <a16:creationId xmlns:a16="http://schemas.microsoft.com/office/drawing/2014/main" id="{DF8CAEBE-11C3-4001-B585-900EC034C6D0}"/>
                </a:ext>
              </a:extLst>
            </p:cNvPr>
            <p:cNvSpPr/>
            <p:nvPr/>
          </p:nvSpPr>
          <p:spPr>
            <a:xfrm>
              <a:off x="1160584" y="1608992"/>
              <a:ext cx="1758462" cy="4835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Overtime Filter</a:t>
              </a:r>
            </a:p>
          </p:txBody>
        </p:sp>
        <p:sp>
          <p:nvSpPr>
            <p:cNvPr id="21" name="Rectangle 20">
              <a:extLst>
                <a:ext uri="{FF2B5EF4-FFF2-40B4-BE49-F238E27FC236}">
                  <a16:creationId xmlns:a16="http://schemas.microsoft.com/office/drawing/2014/main" id="{1C67A8B8-BD91-4476-BF16-B099839E84D3}"/>
                </a:ext>
              </a:extLst>
            </p:cNvPr>
            <p:cNvSpPr/>
            <p:nvPr/>
          </p:nvSpPr>
          <p:spPr>
            <a:xfrm>
              <a:off x="7139354" y="5294587"/>
              <a:ext cx="1758462" cy="4835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Salary Increase Filter</a:t>
              </a:r>
            </a:p>
          </p:txBody>
        </p:sp>
        <p:pic>
          <p:nvPicPr>
            <p:cNvPr id="3" name="Picture 2">
              <a:extLst>
                <a:ext uri="{FF2B5EF4-FFF2-40B4-BE49-F238E27FC236}">
                  <a16:creationId xmlns:a16="http://schemas.microsoft.com/office/drawing/2014/main" id="{0BE196C6-77E2-4010-9E9C-2388F2898E95}"/>
                </a:ext>
              </a:extLst>
            </p:cNvPr>
            <p:cNvPicPr>
              <a:picLocks noChangeAspect="1"/>
            </p:cNvPicPr>
            <p:nvPr/>
          </p:nvPicPr>
          <p:blipFill>
            <a:blip r:embed="rId3"/>
            <a:stretch>
              <a:fillRect/>
            </a:stretch>
          </p:blipFill>
          <p:spPr>
            <a:xfrm>
              <a:off x="3061031" y="1779825"/>
              <a:ext cx="4572396" cy="3475021"/>
            </a:xfrm>
            <a:prstGeom prst="rect">
              <a:avLst/>
            </a:prstGeom>
          </p:spPr>
        </p:pic>
        <p:pic>
          <p:nvPicPr>
            <p:cNvPr id="5" name="Picture 4">
              <a:extLst>
                <a:ext uri="{FF2B5EF4-FFF2-40B4-BE49-F238E27FC236}">
                  <a16:creationId xmlns:a16="http://schemas.microsoft.com/office/drawing/2014/main" id="{A1340FF2-3DCA-4510-BFEE-CEE0D70383F7}"/>
                </a:ext>
              </a:extLst>
            </p:cNvPr>
            <p:cNvPicPr>
              <a:picLocks noChangeAspect="1"/>
            </p:cNvPicPr>
            <p:nvPr/>
          </p:nvPicPr>
          <p:blipFill>
            <a:blip r:embed="rId4"/>
            <a:stretch>
              <a:fillRect/>
            </a:stretch>
          </p:blipFill>
          <p:spPr>
            <a:xfrm rot="18617088">
              <a:off x="3122043" y="4352051"/>
              <a:ext cx="926672" cy="938865"/>
            </a:xfrm>
            <a:prstGeom prst="rect">
              <a:avLst/>
            </a:prstGeom>
          </p:spPr>
        </p:pic>
        <p:pic>
          <p:nvPicPr>
            <p:cNvPr id="16" name="Picture 15">
              <a:extLst>
                <a:ext uri="{FF2B5EF4-FFF2-40B4-BE49-F238E27FC236}">
                  <a16:creationId xmlns:a16="http://schemas.microsoft.com/office/drawing/2014/main" id="{D67A60F8-1CED-4FAF-87C1-EA6A330FCBAF}"/>
                </a:ext>
              </a:extLst>
            </p:cNvPr>
            <p:cNvPicPr>
              <a:picLocks noChangeAspect="1"/>
            </p:cNvPicPr>
            <p:nvPr/>
          </p:nvPicPr>
          <p:blipFill>
            <a:blip r:embed="rId4"/>
            <a:stretch>
              <a:fillRect/>
            </a:stretch>
          </p:blipFill>
          <p:spPr>
            <a:xfrm rot="7599331">
              <a:off x="3362352" y="4297904"/>
              <a:ext cx="926672" cy="938865"/>
            </a:xfrm>
            <a:prstGeom prst="rect">
              <a:avLst/>
            </a:prstGeom>
          </p:spPr>
        </p:pic>
        <p:sp>
          <p:nvSpPr>
            <p:cNvPr id="17" name="Partial Circle 16">
              <a:extLst>
                <a:ext uri="{FF2B5EF4-FFF2-40B4-BE49-F238E27FC236}">
                  <a16:creationId xmlns:a16="http://schemas.microsoft.com/office/drawing/2014/main" id="{89302E22-CABD-4389-9F83-4EBBA11664D3}"/>
                </a:ext>
              </a:extLst>
            </p:cNvPr>
            <p:cNvSpPr/>
            <p:nvPr/>
          </p:nvSpPr>
          <p:spPr>
            <a:xfrm rot="5400000">
              <a:off x="2170997" y="4375476"/>
              <a:ext cx="1865373" cy="1723517"/>
            </a:xfrm>
            <a:prstGeom prst="pie">
              <a:avLst>
                <a:gd name="adj1" fmla="val 10804382"/>
                <a:gd name="adj2" fmla="val 1620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8" name="Partial Circle 17">
            <a:extLst>
              <a:ext uri="{FF2B5EF4-FFF2-40B4-BE49-F238E27FC236}">
                <a16:creationId xmlns:a16="http://schemas.microsoft.com/office/drawing/2014/main" id="{4282D63F-71F6-438B-B304-73F7AD21911B}"/>
              </a:ext>
            </a:extLst>
          </p:cNvPr>
          <p:cNvSpPr/>
          <p:nvPr/>
        </p:nvSpPr>
        <p:spPr>
          <a:xfrm rot="5400000">
            <a:off x="37741" y="1912805"/>
            <a:ext cx="6158910" cy="6664744"/>
          </a:xfrm>
          <a:prstGeom prst="pie">
            <a:avLst>
              <a:gd name="adj1" fmla="val 10804382"/>
              <a:gd name="adj2" fmla="val 1620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Partial Circle 18">
            <a:extLst>
              <a:ext uri="{FF2B5EF4-FFF2-40B4-BE49-F238E27FC236}">
                <a16:creationId xmlns:a16="http://schemas.microsoft.com/office/drawing/2014/main" id="{FA964517-1F8C-4BC9-B7AB-0D8A5DA38FDC}"/>
              </a:ext>
            </a:extLst>
          </p:cNvPr>
          <p:cNvSpPr/>
          <p:nvPr/>
        </p:nvSpPr>
        <p:spPr>
          <a:xfrm rot="5400000">
            <a:off x="1209681" y="3330678"/>
            <a:ext cx="3815028" cy="3837421"/>
          </a:xfrm>
          <a:prstGeom prst="pie">
            <a:avLst>
              <a:gd name="adj1" fmla="val 10804382"/>
              <a:gd name="adj2" fmla="val 1620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7">
            <a:extLst>
              <a:ext uri="{FF2B5EF4-FFF2-40B4-BE49-F238E27FC236}">
                <a16:creationId xmlns:a16="http://schemas.microsoft.com/office/drawing/2014/main" id="{8F908567-64C0-44CA-8130-B1B8B1BDE225}"/>
              </a:ext>
            </a:extLst>
          </p:cNvPr>
          <p:cNvSpPr/>
          <p:nvPr/>
        </p:nvSpPr>
        <p:spPr>
          <a:xfrm>
            <a:off x="5637400" y="4304548"/>
            <a:ext cx="278610" cy="3604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40E708E6-551F-4F95-BCBE-0D84C6AB74C5}"/>
              </a:ext>
            </a:extLst>
          </p:cNvPr>
          <p:cNvPicPr>
            <a:picLocks noChangeAspect="1"/>
          </p:cNvPicPr>
          <p:nvPr/>
        </p:nvPicPr>
        <p:blipFill>
          <a:blip r:embed="rId5"/>
          <a:stretch>
            <a:fillRect/>
          </a:stretch>
        </p:blipFill>
        <p:spPr>
          <a:xfrm>
            <a:off x="9725775" y="1608992"/>
            <a:ext cx="1694835" cy="3596952"/>
          </a:xfrm>
          <a:prstGeom prst="rect">
            <a:avLst/>
          </a:prstGeom>
        </p:spPr>
      </p:pic>
      <p:cxnSp>
        <p:nvCxnSpPr>
          <p:cNvPr id="11" name="Straight Arrow Connector 10">
            <a:extLst>
              <a:ext uri="{FF2B5EF4-FFF2-40B4-BE49-F238E27FC236}">
                <a16:creationId xmlns:a16="http://schemas.microsoft.com/office/drawing/2014/main" id="{A0A68E20-2F77-4B8E-860A-EDEBA11CA08A}"/>
              </a:ext>
            </a:extLst>
          </p:cNvPr>
          <p:cNvCxnSpPr>
            <a:cxnSpLocks/>
          </p:cNvCxnSpPr>
          <p:nvPr/>
        </p:nvCxnSpPr>
        <p:spPr>
          <a:xfrm flipH="1">
            <a:off x="4815840" y="4913376"/>
            <a:ext cx="2023872" cy="0"/>
          </a:xfrm>
          <a:prstGeom prst="straightConnector1">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717DFD4B-45C5-47E7-97D2-2F282F38C0D4}"/>
              </a:ext>
            </a:extLst>
          </p:cNvPr>
          <p:cNvCxnSpPr>
            <a:cxnSpLocks/>
          </p:cNvCxnSpPr>
          <p:nvPr/>
        </p:nvCxnSpPr>
        <p:spPr>
          <a:xfrm flipH="1">
            <a:off x="4683835" y="3813983"/>
            <a:ext cx="1824104" cy="701040"/>
          </a:xfrm>
          <a:prstGeom prst="straightConnector1">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6A26AD9C-D3C1-4339-80B3-E46A974C4C0F}"/>
              </a:ext>
            </a:extLst>
          </p:cNvPr>
          <p:cNvCxnSpPr>
            <a:cxnSpLocks/>
          </p:cNvCxnSpPr>
          <p:nvPr/>
        </p:nvCxnSpPr>
        <p:spPr>
          <a:xfrm flipH="1">
            <a:off x="4439495" y="2979220"/>
            <a:ext cx="1459506" cy="1126152"/>
          </a:xfrm>
          <a:prstGeom prst="straightConnector1">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36FDB47D-C641-4253-8FD6-644680D5AC43}"/>
              </a:ext>
            </a:extLst>
          </p:cNvPr>
          <p:cNvCxnSpPr>
            <a:cxnSpLocks/>
          </p:cNvCxnSpPr>
          <p:nvPr/>
        </p:nvCxnSpPr>
        <p:spPr>
          <a:xfrm flipH="1">
            <a:off x="3959950" y="2262446"/>
            <a:ext cx="1006283" cy="1495846"/>
          </a:xfrm>
          <a:prstGeom prst="straightConnector1">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8C3BD2C8-F537-4917-875E-AA342F6D0E17}"/>
              </a:ext>
            </a:extLst>
          </p:cNvPr>
          <p:cNvCxnSpPr>
            <a:cxnSpLocks/>
          </p:cNvCxnSpPr>
          <p:nvPr/>
        </p:nvCxnSpPr>
        <p:spPr>
          <a:xfrm flipH="1">
            <a:off x="3576400" y="1995112"/>
            <a:ext cx="29571" cy="1601969"/>
          </a:xfrm>
          <a:prstGeom prst="straightConnector1">
            <a:avLst/>
          </a:prstGeom>
          <a:ln w="12700">
            <a:prstDash val="dash"/>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1126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par>
                                <p:cTn id="8" presetID="22" presetClass="entr" presetSubtype="1"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up)">
                                      <p:cBhvr>
                                        <p:cTn id="10" dur="500"/>
                                        <p:tgtEl>
                                          <p:spTgt spid="29"/>
                                        </p:tgtEl>
                                      </p:cBhvr>
                                    </p:animEffect>
                                  </p:childTnLst>
                                </p:cTn>
                              </p:par>
                              <p:par>
                                <p:cTn id="11" presetID="22" presetClass="entr" presetSubtype="1"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wipe(up)">
                                      <p:cBhvr>
                                        <p:cTn id="13" dur="500"/>
                                        <p:tgtEl>
                                          <p:spTgt spid="28"/>
                                        </p:tgtEl>
                                      </p:cBhvr>
                                    </p:animEffect>
                                  </p:childTnLst>
                                </p:cTn>
                              </p:par>
                              <p:par>
                                <p:cTn id="14" presetID="22" presetClass="entr" presetSubtype="1"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up)">
                                      <p:cBhvr>
                                        <p:cTn id="16" dur="500"/>
                                        <p:tgtEl>
                                          <p:spTgt spid="27"/>
                                        </p:tgtEl>
                                      </p:cBhvr>
                                    </p:animEffect>
                                  </p:childTnLst>
                                </p:cTn>
                              </p:par>
                              <p:par>
                                <p:cTn id="17" presetID="22" presetClass="entr" presetSubtype="1"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up)">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00196" y="767029"/>
            <a:ext cx="4244666" cy="808038"/>
          </a:xfrm>
        </p:spPr>
        <p:txBody>
          <a:bodyPr/>
          <a:lstStyle/>
          <a:p>
            <a:r>
              <a:rPr lang="en-US" altLang="zh-TW" sz="2400" b="1" dirty="0"/>
              <a:t>Skipper Selection Strategy</a:t>
            </a:r>
            <a:endParaRPr lang="zh-TW" altLang="en-US" sz="2800" b="1" dirty="0"/>
          </a:p>
        </p:txBody>
      </p:sp>
      <p:sp>
        <p:nvSpPr>
          <p:cNvPr id="4" name="投影片編號版面配置區 3"/>
          <p:cNvSpPr>
            <a:spLocks noGrp="1"/>
          </p:cNvSpPr>
          <p:nvPr>
            <p:ph type="sldNum" sz="quarter" idx="10"/>
          </p:nvPr>
        </p:nvSpPr>
        <p:spPr/>
        <p:txBody>
          <a:bodyPr/>
          <a:lstStyle/>
          <a:p>
            <a:pPr>
              <a:defRPr/>
            </a:pPr>
            <a:fld id="{45488343-B159-074D-B355-B61FD1A20D53}" type="slidenum">
              <a:rPr lang="en-US" smtClean="0"/>
              <a:pPr>
                <a:defRPr/>
              </a:pPr>
              <a:t>11</a:t>
            </a:fld>
            <a:endParaRPr lang="en-US"/>
          </a:p>
        </p:txBody>
      </p:sp>
      <p:sp>
        <p:nvSpPr>
          <p:cNvPr id="23" name="內容版面配置區 2">
            <a:extLst>
              <a:ext uri="{FF2B5EF4-FFF2-40B4-BE49-F238E27FC236}">
                <a16:creationId xmlns:a16="http://schemas.microsoft.com/office/drawing/2014/main" id="{36BA5C85-1494-4CE5-A337-1028B3E59596}"/>
              </a:ext>
            </a:extLst>
          </p:cNvPr>
          <p:cNvSpPr txBox="1">
            <a:spLocks/>
          </p:cNvSpPr>
          <p:nvPr/>
        </p:nvSpPr>
        <p:spPr bwMode="auto">
          <a:xfrm>
            <a:off x="700196" y="1575067"/>
            <a:ext cx="9979996" cy="17114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2"/>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sz="2400">
                <a:solidFill>
                  <a:schemeClr val="tx2"/>
                </a:solidFill>
                <a:latin typeface="+mn-lt"/>
                <a:ea typeface="Geneva" charset="0"/>
                <a:cs typeface="Geneva" charset="0"/>
              </a:defRPr>
            </a:lvl2pPr>
            <a:lvl3pPr marL="1143000" indent="-228600" algn="l" rtl="0" eaLnBrk="1" fontAlgn="base" hangingPunct="1">
              <a:spcBef>
                <a:spcPct val="20000"/>
              </a:spcBef>
              <a:spcAft>
                <a:spcPct val="0"/>
              </a:spcAft>
              <a:buChar char="•"/>
              <a:defRPr sz="2000">
                <a:solidFill>
                  <a:schemeClr val="tx2"/>
                </a:solidFill>
                <a:latin typeface="+mn-lt"/>
                <a:ea typeface="Geneva" charset="0"/>
                <a:cs typeface="Geneva" charset="0"/>
              </a:defRPr>
            </a:lvl3pPr>
            <a:lvl4pPr marL="16002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4pPr>
            <a:lvl5pPr marL="20574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a:lstStyle>
          <a:p>
            <a:pPr>
              <a:lnSpc>
                <a:spcPct val="150000"/>
              </a:lnSpc>
              <a:buFontTx/>
              <a:buAutoNum type="arabicParenR"/>
            </a:pPr>
            <a:r>
              <a:rPr lang="en-US" altLang="zh-TW" sz="1800" dirty="0">
                <a:solidFill>
                  <a:schemeClr val="tx1"/>
                </a:solidFill>
              </a:rPr>
              <a:t>Set a maximum similarity threshold for the selection set</a:t>
            </a:r>
          </a:p>
          <a:p>
            <a:pPr>
              <a:lnSpc>
                <a:spcPct val="150000"/>
              </a:lnSpc>
              <a:buFontTx/>
              <a:buAutoNum type="arabicParenR"/>
            </a:pPr>
            <a:r>
              <a:rPr lang="en-US" altLang="zh-TW" sz="1800" dirty="0">
                <a:solidFill>
                  <a:schemeClr val="tx1"/>
                </a:solidFill>
              </a:rPr>
              <a:t>Select one exception at a time, running down the exception list sorted by suspicion score</a:t>
            </a:r>
          </a:p>
          <a:p>
            <a:pPr>
              <a:lnSpc>
                <a:spcPct val="150000"/>
              </a:lnSpc>
              <a:buFontTx/>
              <a:buAutoNum type="arabicParenR"/>
            </a:pPr>
            <a:r>
              <a:rPr lang="en-US" altLang="zh-TW" sz="1800" dirty="0">
                <a:solidFill>
                  <a:schemeClr val="tx1"/>
                </a:solidFill>
              </a:rPr>
              <a:t>Select the exception to the selection if no similar exception already exists in the selection set </a:t>
            </a:r>
          </a:p>
        </p:txBody>
      </p:sp>
      <p:pic>
        <p:nvPicPr>
          <p:cNvPr id="5" name="Picture 4">
            <a:extLst>
              <a:ext uri="{FF2B5EF4-FFF2-40B4-BE49-F238E27FC236}">
                <a16:creationId xmlns:a16="http://schemas.microsoft.com/office/drawing/2014/main" id="{CF2EBFEB-B6B5-4F22-922E-E28F6727F187}"/>
              </a:ext>
            </a:extLst>
          </p:cNvPr>
          <p:cNvPicPr>
            <a:picLocks noChangeAspect="1"/>
          </p:cNvPicPr>
          <p:nvPr/>
        </p:nvPicPr>
        <p:blipFill rotWithShape="1">
          <a:blip r:embed="rId3"/>
          <a:srcRect b="38420"/>
          <a:stretch/>
        </p:blipFill>
        <p:spPr>
          <a:xfrm>
            <a:off x="2577352" y="3286558"/>
            <a:ext cx="5809933" cy="2438219"/>
          </a:xfrm>
          <a:prstGeom prst="rect">
            <a:avLst/>
          </a:prstGeom>
        </p:spPr>
      </p:pic>
      <p:sp>
        <p:nvSpPr>
          <p:cNvPr id="6" name="Arrow: Down 5">
            <a:extLst>
              <a:ext uri="{FF2B5EF4-FFF2-40B4-BE49-F238E27FC236}">
                <a16:creationId xmlns:a16="http://schemas.microsoft.com/office/drawing/2014/main" id="{C188BEEC-D385-4882-8043-F925DFB37E87}"/>
              </a:ext>
            </a:extLst>
          </p:cNvPr>
          <p:cNvSpPr/>
          <p:nvPr/>
        </p:nvSpPr>
        <p:spPr>
          <a:xfrm>
            <a:off x="8439087" y="3522808"/>
            <a:ext cx="298513" cy="22019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2682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p>
            <a:pPr>
              <a:defRPr/>
            </a:pPr>
            <a:fld id="{45488343-B159-074D-B355-B61FD1A20D53}" type="slidenum">
              <a:rPr lang="en-US" smtClean="0"/>
              <a:pPr>
                <a:defRPr/>
              </a:pPr>
              <a:t>12</a:t>
            </a:fld>
            <a:endParaRPr lang="en-US"/>
          </a:p>
        </p:txBody>
      </p:sp>
      <p:pic>
        <p:nvPicPr>
          <p:cNvPr id="6" name="Picture 5">
            <a:extLst>
              <a:ext uri="{FF2B5EF4-FFF2-40B4-BE49-F238E27FC236}">
                <a16:creationId xmlns:a16="http://schemas.microsoft.com/office/drawing/2014/main" id="{06BDB7E5-0016-4000-80CA-843F3739A948}"/>
              </a:ext>
            </a:extLst>
          </p:cNvPr>
          <p:cNvPicPr>
            <a:picLocks noChangeAspect="1"/>
          </p:cNvPicPr>
          <p:nvPr/>
        </p:nvPicPr>
        <p:blipFill>
          <a:blip r:embed="rId3"/>
          <a:stretch>
            <a:fillRect/>
          </a:stretch>
        </p:blipFill>
        <p:spPr>
          <a:xfrm>
            <a:off x="7405080" y="3393209"/>
            <a:ext cx="1740847" cy="1686342"/>
          </a:xfrm>
          <a:prstGeom prst="rect">
            <a:avLst/>
          </a:prstGeom>
        </p:spPr>
      </p:pic>
      <p:sp>
        <p:nvSpPr>
          <p:cNvPr id="14" name="內容版面配置區 2">
            <a:extLst>
              <a:ext uri="{FF2B5EF4-FFF2-40B4-BE49-F238E27FC236}">
                <a16:creationId xmlns:a16="http://schemas.microsoft.com/office/drawing/2014/main" id="{9001DD1C-0834-4A4E-BAB5-A70C4B297D09}"/>
              </a:ext>
            </a:extLst>
          </p:cNvPr>
          <p:cNvSpPr>
            <a:spLocks noGrp="1"/>
          </p:cNvSpPr>
          <p:nvPr>
            <p:ph idx="1"/>
          </p:nvPr>
        </p:nvSpPr>
        <p:spPr>
          <a:xfrm>
            <a:off x="705668" y="1434472"/>
            <a:ext cx="7438588" cy="1127007"/>
          </a:xfrm>
        </p:spPr>
        <p:txBody>
          <a:bodyPr numCol="1"/>
          <a:lstStyle/>
          <a:p>
            <a:pPr>
              <a:buAutoNum type="alphaLcParenR"/>
            </a:pPr>
            <a:r>
              <a:rPr lang="en-US" altLang="zh-TW" sz="1400" kern="1200" dirty="0">
                <a:solidFill>
                  <a:schemeClr val="tx1"/>
                </a:solidFill>
              </a:rPr>
              <a:t>For each candidate, calculate similarity to each of the already selected items</a:t>
            </a:r>
          </a:p>
          <a:p>
            <a:pPr>
              <a:buAutoNum type="alphaLcParenR"/>
            </a:pPr>
            <a:r>
              <a:rPr lang="en-US" altLang="zh-TW" sz="1400" kern="1200" dirty="0">
                <a:solidFill>
                  <a:schemeClr val="tx1"/>
                </a:solidFill>
              </a:rPr>
              <a:t>Include the candidate to the selection if maximum of similarity scores of the candidate to the already selected items is less or equal to threshold</a:t>
            </a:r>
          </a:p>
          <a:p>
            <a:pPr>
              <a:buAutoNum type="alphaLcParenR"/>
            </a:pPr>
            <a:r>
              <a:rPr lang="en-US" altLang="zh-TW" sz="1400" kern="1200" dirty="0">
                <a:solidFill>
                  <a:schemeClr val="tx1"/>
                </a:solidFill>
              </a:rPr>
              <a:t>Terminate when sample size is reached, or exception list is fully covered</a:t>
            </a:r>
          </a:p>
        </p:txBody>
      </p:sp>
      <p:sp>
        <p:nvSpPr>
          <p:cNvPr id="17" name="內容版面配置區 2">
            <a:extLst>
              <a:ext uri="{FF2B5EF4-FFF2-40B4-BE49-F238E27FC236}">
                <a16:creationId xmlns:a16="http://schemas.microsoft.com/office/drawing/2014/main" id="{F214ED37-9E45-4CC4-B896-6F47E7A3A019}"/>
              </a:ext>
            </a:extLst>
          </p:cNvPr>
          <p:cNvSpPr txBox="1">
            <a:spLocks/>
          </p:cNvSpPr>
          <p:nvPr/>
        </p:nvSpPr>
        <p:spPr bwMode="auto">
          <a:xfrm>
            <a:off x="1112335" y="2536327"/>
            <a:ext cx="4016596" cy="4090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2"/>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sz="2400">
                <a:solidFill>
                  <a:schemeClr val="tx2"/>
                </a:solidFill>
                <a:latin typeface="+mn-lt"/>
                <a:ea typeface="Geneva" charset="0"/>
                <a:cs typeface="Geneva" charset="0"/>
              </a:defRPr>
            </a:lvl2pPr>
            <a:lvl3pPr marL="1143000" indent="-228600" algn="l" rtl="0" eaLnBrk="1" fontAlgn="base" hangingPunct="1">
              <a:spcBef>
                <a:spcPct val="20000"/>
              </a:spcBef>
              <a:spcAft>
                <a:spcPct val="0"/>
              </a:spcAft>
              <a:buChar char="•"/>
              <a:defRPr sz="2000">
                <a:solidFill>
                  <a:schemeClr val="tx2"/>
                </a:solidFill>
                <a:latin typeface="+mn-lt"/>
                <a:ea typeface="Geneva" charset="0"/>
                <a:cs typeface="Geneva" charset="0"/>
              </a:defRPr>
            </a:lvl3pPr>
            <a:lvl4pPr marL="16002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4pPr>
            <a:lvl5pPr marL="20574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a:lstStyle>
          <a:p>
            <a:pPr marL="0" indent="0">
              <a:lnSpc>
                <a:spcPct val="200000"/>
              </a:lnSpc>
              <a:buNone/>
            </a:pPr>
            <a:r>
              <a:rPr lang="en-US" altLang="zh-TW" sz="1400" b="1" dirty="0">
                <a:solidFill>
                  <a:schemeClr val="tx1"/>
                </a:solidFill>
              </a:rPr>
              <a:t>Population Sorted By Risk Score</a:t>
            </a:r>
          </a:p>
        </p:txBody>
      </p:sp>
      <p:sp>
        <p:nvSpPr>
          <p:cNvPr id="18" name="內容版面配置區 2">
            <a:extLst>
              <a:ext uri="{FF2B5EF4-FFF2-40B4-BE49-F238E27FC236}">
                <a16:creationId xmlns:a16="http://schemas.microsoft.com/office/drawing/2014/main" id="{6F5EB5A5-D062-4D10-BA9B-987949D37E00}"/>
              </a:ext>
            </a:extLst>
          </p:cNvPr>
          <p:cNvSpPr txBox="1">
            <a:spLocks/>
          </p:cNvSpPr>
          <p:nvPr/>
        </p:nvSpPr>
        <p:spPr bwMode="auto">
          <a:xfrm>
            <a:off x="7537956" y="2794535"/>
            <a:ext cx="1249767" cy="5986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2"/>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sz="2400">
                <a:solidFill>
                  <a:schemeClr val="tx2"/>
                </a:solidFill>
                <a:latin typeface="+mn-lt"/>
                <a:ea typeface="Geneva" charset="0"/>
                <a:cs typeface="Geneva" charset="0"/>
              </a:defRPr>
            </a:lvl2pPr>
            <a:lvl3pPr marL="1143000" indent="-228600" algn="l" rtl="0" eaLnBrk="1" fontAlgn="base" hangingPunct="1">
              <a:spcBef>
                <a:spcPct val="20000"/>
              </a:spcBef>
              <a:spcAft>
                <a:spcPct val="0"/>
              </a:spcAft>
              <a:buChar char="•"/>
              <a:defRPr sz="2000">
                <a:solidFill>
                  <a:schemeClr val="tx2"/>
                </a:solidFill>
                <a:latin typeface="+mn-lt"/>
                <a:ea typeface="Geneva" charset="0"/>
                <a:cs typeface="Geneva" charset="0"/>
              </a:defRPr>
            </a:lvl3pPr>
            <a:lvl4pPr marL="16002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4pPr>
            <a:lvl5pPr marL="20574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a:lstStyle>
          <a:p>
            <a:pPr marL="0" indent="0">
              <a:lnSpc>
                <a:spcPct val="200000"/>
              </a:lnSpc>
              <a:buNone/>
            </a:pPr>
            <a:r>
              <a:rPr lang="en-US" altLang="zh-TW" sz="1800" b="1" dirty="0">
                <a:solidFill>
                  <a:schemeClr val="tx1"/>
                </a:solidFill>
              </a:rPr>
              <a:t>Selection</a:t>
            </a:r>
          </a:p>
        </p:txBody>
      </p:sp>
      <p:sp>
        <p:nvSpPr>
          <p:cNvPr id="12" name="標題 1">
            <a:extLst>
              <a:ext uri="{FF2B5EF4-FFF2-40B4-BE49-F238E27FC236}">
                <a16:creationId xmlns:a16="http://schemas.microsoft.com/office/drawing/2014/main" id="{FED6413A-EB56-4A70-A972-5B6B5F9FB2B6}"/>
              </a:ext>
            </a:extLst>
          </p:cNvPr>
          <p:cNvSpPr>
            <a:spLocks noGrp="1"/>
          </p:cNvSpPr>
          <p:nvPr>
            <p:ph type="title"/>
          </p:nvPr>
        </p:nvSpPr>
        <p:spPr>
          <a:xfrm>
            <a:off x="1045566" y="673330"/>
            <a:ext cx="5337434" cy="808038"/>
          </a:xfrm>
        </p:spPr>
        <p:txBody>
          <a:bodyPr/>
          <a:lstStyle/>
          <a:p>
            <a:r>
              <a:rPr lang="en-US" altLang="zh-TW" sz="2400" b="1" dirty="0"/>
              <a:t>Exception Selection Procedure</a:t>
            </a:r>
            <a:endParaRPr lang="zh-TW" altLang="en-US" sz="2800" b="1" dirty="0"/>
          </a:p>
        </p:txBody>
      </p:sp>
      <p:pic>
        <p:nvPicPr>
          <p:cNvPr id="13" name="Picture 12">
            <a:extLst>
              <a:ext uri="{FF2B5EF4-FFF2-40B4-BE49-F238E27FC236}">
                <a16:creationId xmlns:a16="http://schemas.microsoft.com/office/drawing/2014/main" id="{7A215E58-6299-4B5F-8BBE-F5B5E47F96C1}"/>
              </a:ext>
            </a:extLst>
          </p:cNvPr>
          <p:cNvPicPr>
            <a:picLocks noChangeAspect="1"/>
          </p:cNvPicPr>
          <p:nvPr/>
        </p:nvPicPr>
        <p:blipFill>
          <a:blip r:embed="rId4"/>
          <a:stretch>
            <a:fillRect/>
          </a:stretch>
        </p:blipFill>
        <p:spPr>
          <a:xfrm>
            <a:off x="1112335" y="3038133"/>
            <a:ext cx="3870483" cy="2637710"/>
          </a:xfrm>
          <a:prstGeom prst="rect">
            <a:avLst/>
          </a:prstGeom>
        </p:spPr>
      </p:pic>
      <p:sp>
        <p:nvSpPr>
          <p:cNvPr id="3" name="Arrow: Down 2">
            <a:extLst>
              <a:ext uri="{FF2B5EF4-FFF2-40B4-BE49-F238E27FC236}">
                <a16:creationId xmlns:a16="http://schemas.microsoft.com/office/drawing/2014/main" id="{79971390-FA99-4BAB-AEFE-9FCAA6DA3957}"/>
              </a:ext>
            </a:extLst>
          </p:cNvPr>
          <p:cNvSpPr/>
          <p:nvPr/>
        </p:nvSpPr>
        <p:spPr>
          <a:xfrm>
            <a:off x="5006687" y="3232326"/>
            <a:ext cx="244488" cy="23838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007F086F-3CF0-40EA-9642-4409F54F66F6}"/>
              </a:ext>
            </a:extLst>
          </p:cNvPr>
          <p:cNvCxnSpPr/>
          <p:nvPr/>
        </p:nvCxnSpPr>
        <p:spPr>
          <a:xfrm>
            <a:off x="5290456" y="3265785"/>
            <a:ext cx="175922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7F83A0C3-BED8-4B29-A1FB-9AD4F1C5B01A}"/>
              </a:ext>
            </a:extLst>
          </p:cNvPr>
          <p:cNvCxnSpPr/>
          <p:nvPr/>
        </p:nvCxnSpPr>
        <p:spPr>
          <a:xfrm>
            <a:off x="5283832" y="3577209"/>
            <a:ext cx="175922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356292F2-5DDD-4A92-B11F-CA1BB4BCC8DC}"/>
              </a:ext>
            </a:extLst>
          </p:cNvPr>
          <p:cNvCxnSpPr/>
          <p:nvPr/>
        </p:nvCxnSpPr>
        <p:spPr>
          <a:xfrm>
            <a:off x="5287147" y="3729609"/>
            <a:ext cx="175922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AE04FCD3-4688-4EED-9B2C-1369822595F5}"/>
              </a:ext>
            </a:extLst>
          </p:cNvPr>
          <p:cNvCxnSpPr/>
          <p:nvPr/>
        </p:nvCxnSpPr>
        <p:spPr>
          <a:xfrm>
            <a:off x="5300401" y="4011216"/>
            <a:ext cx="175922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6B0DB5AA-35C4-47A9-A2D9-8ED1DA8D23D3}"/>
              </a:ext>
            </a:extLst>
          </p:cNvPr>
          <p:cNvCxnSpPr/>
          <p:nvPr/>
        </p:nvCxnSpPr>
        <p:spPr>
          <a:xfrm>
            <a:off x="5303716" y="4183494"/>
            <a:ext cx="175922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631B7EA2-80B7-41EE-AA1E-2F5E4E21780A}"/>
              </a:ext>
            </a:extLst>
          </p:cNvPr>
          <p:cNvCxnSpPr/>
          <p:nvPr/>
        </p:nvCxnSpPr>
        <p:spPr>
          <a:xfrm>
            <a:off x="5297092" y="4504857"/>
            <a:ext cx="175922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ECF37918-B58E-44AE-94F0-E33A49B76A5C}"/>
              </a:ext>
            </a:extLst>
          </p:cNvPr>
          <p:cNvCxnSpPr/>
          <p:nvPr/>
        </p:nvCxnSpPr>
        <p:spPr>
          <a:xfrm>
            <a:off x="5300407" y="4667196"/>
            <a:ext cx="175922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8F8D6283-1DC9-4937-8BAE-9E4BBE5D6748}"/>
              </a:ext>
            </a:extLst>
          </p:cNvPr>
          <p:cNvCxnSpPr/>
          <p:nvPr/>
        </p:nvCxnSpPr>
        <p:spPr>
          <a:xfrm>
            <a:off x="5293783" y="5266851"/>
            <a:ext cx="175922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2FEBFD64-B85C-4ABA-8320-033FC4D56549}"/>
              </a:ext>
            </a:extLst>
          </p:cNvPr>
          <p:cNvSpPr txBox="1"/>
          <p:nvPr/>
        </p:nvSpPr>
        <p:spPr>
          <a:xfrm>
            <a:off x="5319513" y="3281820"/>
            <a:ext cx="1063487" cy="246221"/>
          </a:xfrm>
          <a:prstGeom prst="rect">
            <a:avLst/>
          </a:prstGeom>
          <a:noFill/>
        </p:spPr>
        <p:txBody>
          <a:bodyPr wrap="square" rtlCol="0">
            <a:spAutoFit/>
          </a:bodyPr>
          <a:lstStyle/>
          <a:p>
            <a:r>
              <a:rPr lang="en-US" sz="1000" dirty="0"/>
              <a:t>…skip</a:t>
            </a:r>
          </a:p>
        </p:txBody>
      </p:sp>
      <p:sp>
        <p:nvSpPr>
          <p:cNvPr id="28" name="TextBox 27">
            <a:extLst>
              <a:ext uri="{FF2B5EF4-FFF2-40B4-BE49-F238E27FC236}">
                <a16:creationId xmlns:a16="http://schemas.microsoft.com/office/drawing/2014/main" id="{BE1A8BCD-800B-4C97-95F2-CCCF4B2522BB}"/>
              </a:ext>
            </a:extLst>
          </p:cNvPr>
          <p:cNvSpPr txBox="1"/>
          <p:nvPr/>
        </p:nvSpPr>
        <p:spPr>
          <a:xfrm>
            <a:off x="5307924" y="3774936"/>
            <a:ext cx="1063487" cy="246221"/>
          </a:xfrm>
          <a:prstGeom prst="rect">
            <a:avLst/>
          </a:prstGeom>
          <a:noFill/>
        </p:spPr>
        <p:txBody>
          <a:bodyPr wrap="square" rtlCol="0">
            <a:spAutoFit/>
          </a:bodyPr>
          <a:lstStyle/>
          <a:p>
            <a:r>
              <a:rPr lang="en-US" sz="1000" dirty="0"/>
              <a:t>…skip</a:t>
            </a:r>
          </a:p>
        </p:txBody>
      </p:sp>
      <p:sp>
        <p:nvSpPr>
          <p:cNvPr id="29" name="TextBox 28">
            <a:extLst>
              <a:ext uri="{FF2B5EF4-FFF2-40B4-BE49-F238E27FC236}">
                <a16:creationId xmlns:a16="http://schemas.microsoft.com/office/drawing/2014/main" id="{C753A78E-C7C4-4FB5-9376-C4B5BBDDAE80}"/>
              </a:ext>
            </a:extLst>
          </p:cNvPr>
          <p:cNvSpPr txBox="1"/>
          <p:nvPr/>
        </p:nvSpPr>
        <p:spPr>
          <a:xfrm>
            <a:off x="5319513" y="4215817"/>
            <a:ext cx="1063487" cy="246221"/>
          </a:xfrm>
          <a:prstGeom prst="rect">
            <a:avLst/>
          </a:prstGeom>
          <a:noFill/>
        </p:spPr>
        <p:txBody>
          <a:bodyPr wrap="square" rtlCol="0">
            <a:spAutoFit/>
          </a:bodyPr>
          <a:lstStyle/>
          <a:p>
            <a:r>
              <a:rPr lang="en-US" sz="1000" dirty="0"/>
              <a:t>…skip</a:t>
            </a:r>
          </a:p>
        </p:txBody>
      </p:sp>
      <p:sp>
        <p:nvSpPr>
          <p:cNvPr id="30" name="TextBox 29">
            <a:extLst>
              <a:ext uri="{FF2B5EF4-FFF2-40B4-BE49-F238E27FC236}">
                <a16:creationId xmlns:a16="http://schemas.microsoft.com/office/drawing/2014/main" id="{23DD3B1A-250C-4997-89A7-6AE9FCC0F69D}"/>
              </a:ext>
            </a:extLst>
          </p:cNvPr>
          <p:cNvSpPr txBox="1"/>
          <p:nvPr/>
        </p:nvSpPr>
        <p:spPr>
          <a:xfrm>
            <a:off x="5307924" y="4698382"/>
            <a:ext cx="1063487" cy="246221"/>
          </a:xfrm>
          <a:prstGeom prst="rect">
            <a:avLst/>
          </a:prstGeom>
          <a:noFill/>
        </p:spPr>
        <p:txBody>
          <a:bodyPr wrap="square" rtlCol="0">
            <a:spAutoFit/>
          </a:bodyPr>
          <a:lstStyle/>
          <a:p>
            <a:r>
              <a:rPr lang="en-US" sz="1000" dirty="0"/>
              <a:t>…skip</a:t>
            </a:r>
          </a:p>
        </p:txBody>
      </p:sp>
      <p:sp>
        <p:nvSpPr>
          <p:cNvPr id="31" name="TextBox 30">
            <a:extLst>
              <a:ext uri="{FF2B5EF4-FFF2-40B4-BE49-F238E27FC236}">
                <a16:creationId xmlns:a16="http://schemas.microsoft.com/office/drawing/2014/main" id="{74176E62-B146-4A01-93E8-748B1F13F117}"/>
              </a:ext>
            </a:extLst>
          </p:cNvPr>
          <p:cNvSpPr txBox="1"/>
          <p:nvPr/>
        </p:nvSpPr>
        <p:spPr>
          <a:xfrm>
            <a:off x="5307924" y="4875388"/>
            <a:ext cx="1063487" cy="246221"/>
          </a:xfrm>
          <a:prstGeom prst="rect">
            <a:avLst/>
          </a:prstGeom>
          <a:noFill/>
        </p:spPr>
        <p:txBody>
          <a:bodyPr wrap="square" rtlCol="0">
            <a:spAutoFit/>
          </a:bodyPr>
          <a:lstStyle/>
          <a:p>
            <a:r>
              <a:rPr lang="en-US" sz="1000" dirty="0"/>
              <a:t>…skip</a:t>
            </a:r>
          </a:p>
        </p:txBody>
      </p:sp>
      <p:sp>
        <p:nvSpPr>
          <p:cNvPr id="32" name="TextBox 31">
            <a:extLst>
              <a:ext uri="{FF2B5EF4-FFF2-40B4-BE49-F238E27FC236}">
                <a16:creationId xmlns:a16="http://schemas.microsoft.com/office/drawing/2014/main" id="{2DB7D10D-EB07-4D17-A6F5-7E5823233A6B}"/>
              </a:ext>
            </a:extLst>
          </p:cNvPr>
          <p:cNvSpPr txBox="1"/>
          <p:nvPr/>
        </p:nvSpPr>
        <p:spPr>
          <a:xfrm>
            <a:off x="5307924" y="5058788"/>
            <a:ext cx="1063487" cy="246221"/>
          </a:xfrm>
          <a:prstGeom prst="rect">
            <a:avLst/>
          </a:prstGeom>
          <a:noFill/>
        </p:spPr>
        <p:txBody>
          <a:bodyPr wrap="square" rtlCol="0">
            <a:spAutoFit/>
          </a:bodyPr>
          <a:lstStyle/>
          <a:p>
            <a:r>
              <a:rPr lang="en-US" sz="1000" dirty="0"/>
              <a:t>…skip</a:t>
            </a:r>
          </a:p>
        </p:txBody>
      </p:sp>
      <p:sp>
        <p:nvSpPr>
          <p:cNvPr id="33" name="TextBox 32">
            <a:extLst>
              <a:ext uri="{FF2B5EF4-FFF2-40B4-BE49-F238E27FC236}">
                <a16:creationId xmlns:a16="http://schemas.microsoft.com/office/drawing/2014/main" id="{4EE5735E-6133-4A2B-A76F-E406C89FB5D7}"/>
              </a:ext>
            </a:extLst>
          </p:cNvPr>
          <p:cNvSpPr txBox="1"/>
          <p:nvPr/>
        </p:nvSpPr>
        <p:spPr>
          <a:xfrm>
            <a:off x="5308679" y="5251286"/>
            <a:ext cx="1063487" cy="246221"/>
          </a:xfrm>
          <a:prstGeom prst="rect">
            <a:avLst/>
          </a:prstGeom>
          <a:noFill/>
        </p:spPr>
        <p:txBody>
          <a:bodyPr wrap="square" rtlCol="0">
            <a:spAutoFit/>
          </a:bodyPr>
          <a:lstStyle/>
          <a:p>
            <a:r>
              <a:rPr lang="en-US" sz="1000" dirty="0"/>
              <a:t>…skip</a:t>
            </a:r>
          </a:p>
        </p:txBody>
      </p:sp>
      <p:sp>
        <p:nvSpPr>
          <p:cNvPr id="34" name="TextBox 33">
            <a:extLst>
              <a:ext uri="{FF2B5EF4-FFF2-40B4-BE49-F238E27FC236}">
                <a16:creationId xmlns:a16="http://schemas.microsoft.com/office/drawing/2014/main" id="{AB7AB364-D59A-4671-A315-9F14C04CB593}"/>
              </a:ext>
            </a:extLst>
          </p:cNvPr>
          <p:cNvSpPr txBox="1"/>
          <p:nvPr/>
        </p:nvSpPr>
        <p:spPr>
          <a:xfrm>
            <a:off x="5312000" y="5403791"/>
            <a:ext cx="1063487" cy="246221"/>
          </a:xfrm>
          <a:prstGeom prst="rect">
            <a:avLst/>
          </a:prstGeom>
          <a:noFill/>
        </p:spPr>
        <p:txBody>
          <a:bodyPr wrap="square" rtlCol="0">
            <a:spAutoFit/>
          </a:bodyPr>
          <a:lstStyle/>
          <a:p>
            <a:r>
              <a:rPr lang="en-US" sz="1000" dirty="0"/>
              <a:t>…skip</a:t>
            </a:r>
          </a:p>
        </p:txBody>
      </p:sp>
    </p:spTree>
    <p:extLst>
      <p:ext uri="{BB962C8B-B14F-4D97-AF65-F5344CB8AC3E}">
        <p14:creationId xmlns:p14="http://schemas.microsoft.com/office/powerpoint/2010/main" val="279557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left)">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left)">
                                      <p:cBhvr>
                                        <p:cTn id="21" dur="500"/>
                                        <p:tgtEl>
                                          <p:spTgt spid="22"/>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left)">
                                      <p:cBhvr>
                                        <p:cTn id="30" dur="500"/>
                                        <p:tgtEl>
                                          <p:spTgt spid="23"/>
                                        </p:tgtEl>
                                      </p:cBhvr>
                                    </p:animEffect>
                                  </p:childTnLst>
                                </p:cTn>
                              </p:par>
                              <p:par>
                                <p:cTn id="31" presetID="22" presetClass="entr" presetSubtype="8"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par>
                                <p:cTn id="34" presetID="22" presetClass="entr" presetSubtype="8"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left)">
                                      <p:cBhvr>
                                        <p:cTn id="36" dur="500"/>
                                        <p:tgtEl>
                                          <p:spTgt spid="25"/>
                                        </p:tgtEl>
                                      </p:cBhvr>
                                    </p:animEffect>
                                  </p:childTnLst>
                                </p:cTn>
                              </p:par>
                              <p:par>
                                <p:cTn id="37" presetID="22" presetClass="entr" presetSubtype="8"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500"/>
                                        <p:tgtEl>
                                          <p:spTgt spid="26"/>
                                        </p:tgtEl>
                                      </p:cBhvr>
                                    </p:animEffect>
                                  </p:childTnLst>
                                </p:cTn>
                              </p:par>
                              <p:par>
                                <p:cTn id="40" presetID="22" presetClass="entr" presetSubtype="8" fill="hold"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left)">
                                      <p:cBhvr>
                                        <p:cTn id="42" dur="500"/>
                                        <p:tgtEl>
                                          <p:spTgt spid="2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wipe(left)">
                                      <p:cBhvr>
                                        <p:cTn id="45" dur="500"/>
                                        <p:tgtEl>
                                          <p:spTgt spid="29"/>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wipe(left)">
                                      <p:cBhvr>
                                        <p:cTn id="48" dur="500"/>
                                        <p:tgtEl>
                                          <p:spTgt spid="30"/>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wipe(left)">
                                      <p:cBhvr>
                                        <p:cTn id="51" dur="500"/>
                                        <p:tgtEl>
                                          <p:spTgt spid="31"/>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wipe(left)">
                                      <p:cBhvr>
                                        <p:cTn id="54" dur="500"/>
                                        <p:tgtEl>
                                          <p:spTgt spid="32"/>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wipe(left)">
                                      <p:cBhvr>
                                        <p:cTn id="57" dur="500"/>
                                        <p:tgtEl>
                                          <p:spTgt spid="33"/>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wipe(left)">
                                      <p:cBhvr>
                                        <p:cTn id="6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8" grpId="0"/>
      <p:bldP spid="29" grpId="0"/>
      <p:bldP spid="30" grpId="0"/>
      <p:bldP spid="31" grpId="0"/>
      <p:bldP spid="32" grpId="0"/>
      <p:bldP spid="33" grpId="0"/>
      <p:bldP spid="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p>
            <a:pPr>
              <a:defRPr/>
            </a:pPr>
            <a:fld id="{45488343-B159-074D-B355-B61FD1A20D53}" type="slidenum">
              <a:rPr lang="en-US" smtClean="0"/>
              <a:pPr>
                <a:defRPr/>
              </a:pPr>
              <a:t>13</a:t>
            </a:fld>
            <a:endParaRPr lang="en-US"/>
          </a:p>
        </p:txBody>
      </p:sp>
      <p:sp>
        <p:nvSpPr>
          <p:cNvPr id="11" name="標題 1">
            <a:extLst>
              <a:ext uri="{FF2B5EF4-FFF2-40B4-BE49-F238E27FC236}">
                <a16:creationId xmlns:a16="http://schemas.microsoft.com/office/drawing/2014/main" id="{2DD73494-B639-493A-9C41-9563AA5EB03C}"/>
              </a:ext>
            </a:extLst>
          </p:cNvPr>
          <p:cNvSpPr>
            <a:spLocks noGrp="1"/>
          </p:cNvSpPr>
          <p:nvPr>
            <p:ph type="title"/>
          </p:nvPr>
        </p:nvSpPr>
        <p:spPr>
          <a:xfrm>
            <a:off x="558356" y="916887"/>
            <a:ext cx="8179244" cy="808038"/>
          </a:xfrm>
        </p:spPr>
        <p:txBody>
          <a:bodyPr/>
          <a:lstStyle/>
          <a:p>
            <a:r>
              <a:rPr lang="en-US" altLang="zh-TW" sz="2400" b="1" dirty="0"/>
              <a:t>Importance of selecting correct threshold for similarity</a:t>
            </a:r>
            <a:endParaRPr lang="zh-TW" altLang="en-US" sz="2800" b="1" dirty="0"/>
          </a:p>
        </p:txBody>
      </p:sp>
      <p:sp>
        <p:nvSpPr>
          <p:cNvPr id="15" name="內容版面配置區 2">
            <a:extLst>
              <a:ext uri="{FF2B5EF4-FFF2-40B4-BE49-F238E27FC236}">
                <a16:creationId xmlns:a16="http://schemas.microsoft.com/office/drawing/2014/main" id="{5A034E84-433C-4934-B8E9-28F9432FA9B6}"/>
              </a:ext>
            </a:extLst>
          </p:cNvPr>
          <p:cNvSpPr>
            <a:spLocks noGrp="1"/>
          </p:cNvSpPr>
          <p:nvPr>
            <p:ph idx="1"/>
          </p:nvPr>
        </p:nvSpPr>
        <p:spPr>
          <a:xfrm>
            <a:off x="774370" y="2207726"/>
            <a:ext cx="7747838" cy="1371843"/>
          </a:xfrm>
        </p:spPr>
        <p:txBody>
          <a:bodyPr numCol="1"/>
          <a:lstStyle/>
          <a:p>
            <a:pPr>
              <a:lnSpc>
                <a:spcPct val="150000"/>
              </a:lnSpc>
              <a:buAutoNum type="alphaLcParenR"/>
            </a:pPr>
            <a:r>
              <a:rPr lang="en-US" altLang="zh-TW" sz="1800" kern="1200" dirty="0">
                <a:solidFill>
                  <a:schemeClr val="tx1"/>
                </a:solidFill>
              </a:rPr>
              <a:t>If similarity threshold is too high, selection budget is exhausted too early and not all of the exceptions will be considered as a candidate</a:t>
            </a:r>
          </a:p>
          <a:p>
            <a:pPr>
              <a:lnSpc>
                <a:spcPct val="150000"/>
              </a:lnSpc>
              <a:buAutoNum type="alphaLcParenR"/>
            </a:pPr>
            <a:r>
              <a:rPr lang="en-US" altLang="zh-TW" sz="1800" kern="1200" dirty="0">
                <a:solidFill>
                  <a:schemeClr val="tx1"/>
                </a:solidFill>
              </a:rPr>
              <a:t>If similarity threshold is too low, the procedure will skip most exceptions and may not achieve the intended selection size</a:t>
            </a:r>
          </a:p>
        </p:txBody>
      </p:sp>
      <p:grpSp>
        <p:nvGrpSpPr>
          <p:cNvPr id="28" name="Group 27">
            <a:extLst>
              <a:ext uri="{FF2B5EF4-FFF2-40B4-BE49-F238E27FC236}">
                <a16:creationId xmlns:a16="http://schemas.microsoft.com/office/drawing/2014/main" id="{8E099098-C50A-4145-B0B9-9CB1E18ECCE0}"/>
              </a:ext>
            </a:extLst>
          </p:cNvPr>
          <p:cNvGrpSpPr/>
          <p:nvPr/>
        </p:nvGrpSpPr>
        <p:grpSpPr>
          <a:xfrm>
            <a:off x="9949516" y="1591794"/>
            <a:ext cx="1632884" cy="3414312"/>
            <a:chOff x="9933432" y="1969746"/>
            <a:chExt cx="1632884" cy="3414312"/>
          </a:xfrm>
        </p:grpSpPr>
        <p:cxnSp>
          <p:nvCxnSpPr>
            <p:cNvPr id="6" name="Straight Connector 5">
              <a:extLst>
                <a:ext uri="{FF2B5EF4-FFF2-40B4-BE49-F238E27FC236}">
                  <a16:creationId xmlns:a16="http://schemas.microsoft.com/office/drawing/2014/main" id="{07CBD95E-3A61-4250-B553-175BE3614863}"/>
                </a:ext>
              </a:extLst>
            </p:cNvPr>
            <p:cNvCxnSpPr/>
            <p:nvPr/>
          </p:nvCxnSpPr>
          <p:spPr>
            <a:xfrm>
              <a:off x="10192512" y="2207726"/>
              <a:ext cx="0" cy="305921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363180D5-E6B2-4DDB-9603-77B95C45E6E7}"/>
                </a:ext>
              </a:extLst>
            </p:cNvPr>
            <p:cNvCxnSpPr>
              <a:cxnSpLocks/>
            </p:cNvCxnSpPr>
            <p:nvPr/>
          </p:nvCxnSpPr>
          <p:spPr>
            <a:xfrm flipH="1">
              <a:off x="9933432" y="5266944"/>
              <a:ext cx="51816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38705226-2185-40C6-A473-F8C00C7D04A7}"/>
                </a:ext>
              </a:extLst>
            </p:cNvPr>
            <p:cNvCxnSpPr>
              <a:cxnSpLocks/>
            </p:cNvCxnSpPr>
            <p:nvPr/>
          </p:nvCxnSpPr>
          <p:spPr>
            <a:xfrm flipH="1">
              <a:off x="10085832" y="4907280"/>
              <a:ext cx="252984"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73E6E565-92BA-4C4B-A95B-6157515D14BC}"/>
                </a:ext>
              </a:extLst>
            </p:cNvPr>
            <p:cNvCxnSpPr>
              <a:cxnSpLocks/>
            </p:cNvCxnSpPr>
            <p:nvPr/>
          </p:nvCxnSpPr>
          <p:spPr>
            <a:xfrm flipH="1">
              <a:off x="10073640" y="4572000"/>
              <a:ext cx="252984"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CF7407E-00F5-4ECE-8CE7-92893DACC732}"/>
                </a:ext>
              </a:extLst>
            </p:cNvPr>
            <p:cNvCxnSpPr>
              <a:cxnSpLocks/>
            </p:cNvCxnSpPr>
            <p:nvPr/>
          </p:nvCxnSpPr>
          <p:spPr>
            <a:xfrm flipH="1">
              <a:off x="10066020" y="4261104"/>
              <a:ext cx="252984"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7BA6452B-6B9A-4621-B2FA-300F3C175E8C}"/>
                </a:ext>
              </a:extLst>
            </p:cNvPr>
            <p:cNvCxnSpPr>
              <a:cxnSpLocks/>
            </p:cNvCxnSpPr>
            <p:nvPr/>
          </p:nvCxnSpPr>
          <p:spPr>
            <a:xfrm flipH="1">
              <a:off x="10073640" y="3998976"/>
              <a:ext cx="252984"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A970FF65-8B8C-4E0E-985A-15AFF8077909}"/>
                </a:ext>
              </a:extLst>
            </p:cNvPr>
            <p:cNvCxnSpPr>
              <a:cxnSpLocks/>
            </p:cNvCxnSpPr>
            <p:nvPr/>
          </p:nvCxnSpPr>
          <p:spPr>
            <a:xfrm flipH="1">
              <a:off x="10066020" y="3712464"/>
              <a:ext cx="252984" cy="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622B59DD-1317-4640-8CE3-B9EF43D74E8E}"/>
                </a:ext>
              </a:extLst>
            </p:cNvPr>
            <p:cNvCxnSpPr>
              <a:cxnSpLocks/>
            </p:cNvCxnSpPr>
            <p:nvPr/>
          </p:nvCxnSpPr>
          <p:spPr>
            <a:xfrm flipH="1">
              <a:off x="10073640" y="3429000"/>
              <a:ext cx="252984"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03E5CC73-F282-4C0C-99B7-5F243F411FB6}"/>
                </a:ext>
              </a:extLst>
            </p:cNvPr>
            <p:cNvCxnSpPr>
              <a:cxnSpLocks/>
            </p:cNvCxnSpPr>
            <p:nvPr/>
          </p:nvCxnSpPr>
          <p:spPr>
            <a:xfrm flipH="1">
              <a:off x="10079736" y="3105912"/>
              <a:ext cx="252984"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875BAD9C-E155-4F87-8EB1-4F0DF6C30D98}"/>
                </a:ext>
              </a:extLst>
            </p:cNvPr>
            <p:cNvCxnSpPr>
              <a:cxnSpLocks/>
            </p:cNvCxnSpPr>
            <p:nvPr/>
          </p:nvCxnSpPr>
          <p:spPr>
            <a:xfrm flipH="1">
              <a:off x="10073640" y="2819400"/>
              <a:ext cx="252984" cy="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582102FD-B2A1-4674-943C-568845C78472}"/>
                </a:ext>
              </a:extLst>
            </p:cNvPr>
            <p:cNvCxnSpPr>
              <a:cxnSpLocks/>
            </p:cNvCxnSpPr>
            <p:nvPr/>
          </p:nvCxnSpPr>
          <p:spPr>
            <a:xfrm flipH="1">
              <a:off x="10073640" y="2545080"/>
              <a:ext cx="252984" cy="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475E62D1-A702-43B1-99BC-88E937D5D27D}"/>
                </a:ext>
              </a:extLst>
            </p:cNvPr>
            <p:cNvCxnSpPr>
              <a:cxnSpLocks/>
            </p:cNvCxnSpPr>
            <p:nvPr/>
          </p:nvCxnSpPr>
          <p:spPr>
            <a:xfrm flipH="1">
              <a:off x="9957816" y="2210774"/>
              <a:ext cx="478536" cy="0"/>
            </a:xfrm>
            <a:prstGeom prst="line">
              <a:avLst/>
            </a:prstGeom>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21BA73C8-68E0-40A1-9F46-74E6EFC918A0}"/>
                </a:ext>
              </a:extLst>
            </p:cNvPr>
            <p:cNvSpPr txBox="1"/>
            <p:nvPr/>
          </p:nvSpPr>
          <p:spPr>
            <a:xfrm>
              <a:off x="10465308" y="4922393"/>
              <a:ext cx="356188" cy="461665"/>
            </a:xfrm>
            <a:prstGeom prst="rect">
              <a:avLst/>
            </a:prstGeom>
            <a:noFill/>
          </p:spPr>
          <p:txBody>
            <a:bodyPr wrap="none" rtlCol="0">
              <a:spAutoFit/>
            </a:bodyPr>
            <a:lstStyle/>
            <a:p>
              <a:r>
                <a:rPr lang="en-US" dirty="0"/>
                <a:t>0</a:t>
              </a:r>
            </a:p>
          </p:txBody>
        </p:sp>
        <p:sp>
          <p:nvSpPr>
            <p:cNvPr id="25" name="TextBox 24">
              <a:extLst>
                <a:ext uri="{FF2B5EF4-FFF2-40B4-BE49-F238E27FC236}">
                  <a16:creationId xmlns:a16="http://schemas.microsoft.com/office/drawing/2014/main" id="{21CF6F7E-8AAD-4F8A-AF86-5A8C0DABF7E8}"/>
                </a:ext>
              </a:extLst>
            </p:cNvPr>
            <p:cNvSpPr txBox="1"/>
            <p:nvPr/>
          </p:nvSpPr>
          <p:spPr>
            <a:xfrm>
              <a:off x="10446592" y="1969746"/>
              <a:ext cx="356188" cy="461665"/>
            </a:xfrm>
            <a:prstGeom prst="rect">
              <a:avLst/>
            </a:prstGeom>
            <a:noFill/>
          </p:spPr>
          <p:txBody>
            <a:bodyPr wrap="none" rtlCol="0">
              <a:spAutoFit/>
            </a:bodyPr>
            <a:lstStyle/>
            <a:p>
              <a:r>
                <a:rPr lang="en-US" dirty="0"/>
                <a:t>1</a:t>
              </a:r>
            </a:p>
          </p:txBody>
        </p:sp>
        <p:sp>
          <p:nvSpPr>
            <p:cNvPr id="26" name="TextBox 25">
              <a:extLst>
                <a:ext uri="{FF2B5EF4-FFF2-40B4-BE49-F238E27FC236}">
                  <a16:creationId xmlns:a16="http://schemas.microsoft.com/office/drawing/2014/main" id="{426460E4-915A-4308-B768-610109F8CAAA}"/>
                </a:ext>
              </a:extLst>
            </p:cNvPr>
            <p:cNvSpPr txBox="1"/>
            <p:nvPr/>
          </p:nvSpPr>
          <p:spPr>
            <a:xfrm>
              <a:off x="10427209" y="2431411"/>
              <a:ext cx="1120820" cy="646331"/>
            </a:xfrm>
            <a:prstGeom prst="rect">
              <a:avLst/>
            </a:prstGeom>
            <a:noFill/>
          </p:spPr>
          <p:txBody>
            <a:bodyPr wrap="none" rtlCol="0">
              <a:spAutoFit/>
            </a:bodyPr>
            <a:lstStyle/>
            <a:p>
              <a:r>
                <a:rPr lang="en-US" sz="1800" dirty="0"/>
                <a:t>Higher</a:t>
              </a:r>
            </a:p>
            <a:p>
              <a:r>
                <a:rPr lang="en-US" sz="1800" dirty="0"/>
                <a:t>Similarity</a:t>
              </a:r>
            </a:p>
          </p:txBody>
        </p:sp>
        <p:sp>
          <p:nvSpPr>
            <p:cNvPr id="27" name="TextBox 26">
              <a:extLst>
                <a:ext uri="{FF2B5EF4-FFF2-40B4-BE49-F238E27FC236}">
                  <a16:creationId xmlns:a16="http://schemas.microsoft.com/office/drawing/2014/main" id="{F936F0C3-2A6A-4A57-91A1-2336EA60FACB}"/>
                </a:ext>
              </a:extLst>
            </p:cNvPr>
            <p:cNvSpPr txBox="1"/>
            <p:nvPr/>
          </p:nvSpPr>
          <p:spPr>
            <a:xfrm>
              <a:off x="10445496" y="4257943"/>
              <a:ext cx="1120820" cy="646331"/>
            </a:xfrm>
            <a:prstGeom prst="rect">
              <a:avLst/>
            </a:prstGeom>
            <a:noFill/>
          </p:spPr>
          <p:txBody>
            <a:bodyPr wrap="none" rtlCol="0">
              <a:spAutoFit/>
            </a:bodyPr>
            <a:lstStyle/>
            <a:p>
              <a:r>
                <a:rPr lang="en-US" sz="1800" dirty="0"/>
                <a:t>Lower</a:t>
              </a:r>
            </a:p>
            <a:p>
              <a:r>
                <a:rPr lang="en-US" sz="1800" dirty="0"/>
                <a:t>Similarity</a:t>
              </a:r>
            </a:p>
          </p:txBody>
        </p:sp>
      </p:grpSp>
    </p:spTree>
    <p:extLst>
      <p:ext uri="{BB962C8B-B14F-4D97-AF65-F5344CB8AC3E}">
        <p14:creationId xmlns:p14="http://schemas.microsoft.com/office/powerpoint/2010/main" val="1835867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53434" y="653959"/>
            <a:ext cx="5627909" cy="808038"/>
          </a:xfrm>
        </p:spPr>
        <p:txBody>
          <a:bodyPr/>
          <a:lstStyle/>
          <a:p>
            <a:r>
              <a:rPr lang="en-US" altLang="zh-TW" sz="2400" b="1" dirty="0"/>
              <a:t>Visualization of Stretcher Approach</a:t>
            </a:r>
            <a:endParaRPr lang="zh-TW" altLang="en-US" sz="2800" b="1" dirty="0"/>
          </a:p>
        </p:txBody>
      </p:sp>
      <p:sp>
        <p:nvSpPr>
          <p:cNvPr id="4" name="投影片編號版面配置區 3"/>
          <p:cNvSpPr>
            <a:spLocks noGrp="1"/>
          </p:cNvSpPr>
          <p:nvPr>
            <p:ph type="sldNum" sz="quarter" idx="10"/>
          </p:nvPr>
        </p:nvSpPr>
        <p:spPr/>
        <p:txBody>
          <a:bodyPr/>
          <a:lstStyle/>
          <a:p>
            <a:pPr>
              <a:defRPr/>
            </a:pPr>
            <a:fld id="{45488343-B159-074D-B355-B61FD1A20D53}" type="slidenum">
              <a:rPr lang="en-US" smtClean="0"/>
              <a:pPr>
                <a:defRPr/>
              </a:pPr>
              <a:t>14</a:t>
            </a:fld>
            <a:endParaRPr lang="en-US"/>
          </a:p>
        </p:txBody>
      </p:sp>
      <p:cxnSp>
        <p:nvCxnSpPr>
          <p:cNvPr id="14" name="Straight Arrow Connector 13">
            <a:extLst>
              <a:ext uri="{FF2B5EF4-FFF2-40B4-BE49-F238E27FC236}">
                <a16:creationId xmlns:a16="http://schemas.microsoft.com/office/drawing/2014/main" id="{43D8DF87-7794-4476-B596-47D7E92467C8}"/>
              </a:ext>
            </a:extLst>
          </p:cNvPr>
          <p:cNvCxnSpPr/>
          <p:nvPr/>
        </p:nvCxnSpPr>
        <p:spPr>
          <a:xfrm flipV="1">
            <a:off x="3103685" y="1608992"/>
            <a:ext cx="0" cy="3640016"/>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3D826576-21C8-4500-9C96-566398C888C1}"/>
              </a:ext>
            </a:extLst>
          </p:cNvPr>
          <p:cNvCxnSpPr>
            <a:cxnSpLocks/>
          </p:cNvCxnSpPr>
          <p:nvPr/>
        </p:nvCxnSpPr>
        <p:spPr>
          <a:xfrm>
            <a:off x="3103685" y="5240216"/>
            <a:ext cx="491490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0" name="Rectangle 19">
            <a:extLst>
              <a:ext uri="{FF2B5EF4-FFF2-40B4-BE49-F238E27FC236}">
                <a16:creationId xmlns:a16="http://schemas.microsoft.com/office/drawing/2014/main" id="{DF8CAEBE-11C3-4001-B585-900EC034C6D0}"/>
              </a:ext>
            </a:extLst>
          </p:cNvPr>
          <p:cNvSpPr/>
          <p:nvPr/>
        </p:nvSpPr>
        <p:spPr>
          <a:xfrm>
            <a:off x="1160584" y="1608992"/>
            <a:ext cx="1758462" cy="4835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Overtime Filter</a:t>
            </a:r>
          </a:p>
        </p:txBody>
      </p:sp>
      <p:sp>
        <p:nvSpPr>
          <p:cNvPr id="21" name="Rectangle 20">
            <a:extLst>
              <a:ext uri="{FF2B5EF4-FFF2-40B4-BE49-F238E27FC236}">
                <a16:creationId xmlns:a16="http://schemas.microsoft.com/office/drawing/2014/main" id="{1C67A8B8-BD91-4476-BF16-B099839E84D3}"/>
              </a:ext>
            </a:extLst>
          </p:cNvPr>
          <p:cNvSpPr/>
          <p:nvPr/>
        </p:nvSpPr>
        <p:spPr>
          <a:xfrm>
            <a:off x="7139354" y="5294587"/>
            <a:ext cx="1758462" cy="4835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Salary Increase Filter</a:t>
            </a:r>
          </a:p>
        </p:txBody>
      </p:sp>
      <p:pic>
        <p:nvPicPr>
          <p:cNvPr id="3" name="Picture 2">
            <a:extLst>
              <a:ext uri="{FF2B5EF4-FFF2-40B4-BE49-F238E27FC236}">
                <a16:creationId xmlns:a16="http://schemas.microsoft.com/office/drawing/2014/main" id="{0BE196C6-77E2-4010-9E9C-2388F2898E95}"/>
              </a:ext>
            </a:extLst>
          </p:cNvPr>
          <p:cNvPicPr>
            <a:picLocks noChangeAspect="1"/>
          </p:cNvPicPr>
          <p:nvPr/>
        </p:nvPicPr>
        <p:blipFill>
          <a:blip r:embed="rId3"/>
          <a:stretch>
            <a:fillRect/>
          </a:stretch>
        </p:blipFill>
        <p:spPr>
          <a:xfrm>
            <a:off x="2974532" y="1903398"/>
            <a:ext cx="4572396" cy="3475021"/>
          </a:xfrm>
          <a:prstGeom prst="rect">
            <a:avLst/>
          </a:prstGeom>
        </p:spPr>
      </p:pic>
      <p:pic>
        <p:nvPicPr>
          <p:cNvPr id="5" name="Picture 4">
            <a:extLst>
              <a:ext uri="{FF2B5EF4-FFF2-40B4-BE49-F238E27FC236}">
                <a16:creationId xmlns:a16="http://schemas.microsoft.com/office/drawing/2014/main" id="{A1340FF2-3DCA-4510-BFEE-CEE0D70383F7}"/>
              </a:ext>
            </a:extLst>
          </p:cNvPr>
          <p:cNvPicPr>
            <a:picLocks noChangeAspect="1"/>
          </p:cNvPicPr>
          <p:nvPr/>
        </p:nvPicPr>
        <p:blipFill>
          <a:blip r:embed="rId4"/>
          <a:stretch>
            <a:fillRect/>
          </a:stretch>
        </p:blipFill>
        <p:spPr>
          <a:xfrm rot="18617088">
            <a:off x="3122043" y="4352051"/>
            <a:ext cx="926672" cy="938865"/>
          </a:xfrm>
          <a:prstGeom prst="rect">
            <a:avLst/>
          </a:prstGeom>
        </p:spPr>
      </p:pic>
      <p:pic>
        <p:nvPicPr>
          <p:cNvPr id="16" name="Picture 15">
            <a:extLst>
              <a:ext uri="{FF2B5EF4-FFF2-40B4-BE49-F238E27FC236}">
                <a16:creationId xmlns:a16="http://schemas.microsoft.com/office/drawing/2014/main" id="{D67A60F8-1CED-4FAF-87C1-EA6A330FCBAF}"/>
              </a:ext>
            </a:extLst>
          </p:cNvPr>
          <p:cNvPicPr>
            <a:picLocks noChangeAspect="1"/>
          </p:cNvPicPr>
          <p:nvPr/>
        </p:nvPicPr>
        <p:blipFill>
          <a:blip r:embed="rId4"/>
          <a:stretch>
            <a:fillRect/>
          </a:stretch>
        </p:blipFill>
        <p:spPr>
          <a:xfrm rot="7599331">
            <a:off x="3362352" y="4297904"/>
            <a:ext cx="926672" cy="938865"/>
          </a:xfrm>
          <a:prstGeom prst="rect">
            <a:avLst/>
          </a:prstGeom>
        </p:spPr>
      </p:pic>
      <p:sp>
        <p:nvSpPr>
          <p:cNvPr id="11" name="Half Frame 10">
            <a:extLst>
              <a:ext uri="{FF2B5EF4-FFF2-40B4-BE49-F238E27FC236}">
                <a16:creationId xmlns:a16="http://schemas.microsoft.com/office/drawing/2014/main" id="{D6CA2A71-ECA3-4C86-9031-A9CA3E2797A9}"/>
              </a:ext>
            </a:extLst>
          </p:cNvPr>
          <p:cNvSpPr/>
          <p:nvPr/>
        </p:nvSpPr>
        <p:spPr>
          <a:xfrm rot="5400000">
            <a:off x="3130432" y="4388967"/>
            <a:ext cx="829358" cy="834579"/>
          </a:xfrm>
          <a:prstGeom prst="halfFrame">
            <a:avLst>
              <a:gd name="adj1" fmla="val 2486"/>
              <a:gd name="adj2" fmla="val 2486"/>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6" name="Picture 25">
            <a:extLst>
              <a:ext uri="{FF2B5EF4-FFF2-40B4-BE49-F238E27FC236}">
                <a16:creationId xmlns:a16="http://schemas.microsoft.com/office/drawing/2014/main" id="{3A7BC37E-6099-4B57-A56F-81EA8245C84A}"/>
              </a:ext>
            </a:extLst>
          </p:cNvPr>
          <p:cNvPicPr>
            <a:picLocks noChangeAspect="1"/>
          </p:cNvPicPr>
          <p:nvPr/>
        </p:nvPicPr>
        <p:blipFill>
          <a:blip r:embed="rId4"/>
          <a:stretch>
            <a:fillRect/>
          </a:stretch>
        </p:blipFill>
        <p:spPr>
          <a:xfrm rot="10800000">
            <a:off x="3644126" y="3974517"/>
            <a:ext cx="926672" cy="938865"/>
          </a:xfrm>
          <a:prstGeom prst="rect">
            <a:avLst/>
          </a:prstGeom>
        </p:spPr>
      </p:pic>
      <p:pic>
        <p:nvPicPr>
          <p:cNvPr id="29" name="Picture 28">
            <a:extLst>
              <a:ext uri="{FF2B5EF4-FFF2-40B4-BE49-F238E27FC236}">
                <a16:creationId xmlns:a16="http://schemas.microsoft.com/office/drawing/2014/main" id="{74D03FC9-8647-4841-B967-6DFC4659D842}"/>
              </a:ext>
            </a:extLst>
          </p:cNvPr>
          <p:cNvPicPr>
            <a:picLocks noChangeAspect="1"/>
          </p:cNvPicPr>
          <p:nvPr/>
        </p:nvPicPr>
        <p:blipFill>
          <a:blip r:embed="rId4"/>
          <a:stretch>
            <a:fillRect/>
          </a:stretch>
        </p:blipFill>
        <p:spPr>
          <a:xfrm rot="8684423">
            <a:off x="3696563" y="3522400"/>
            <a:ext cx="926672" cy="938865"/>
          </a:xfrm>
          <a:prstGeom prst="rect">
            <a:avLst/>
          </a:prstGeom>
        </p:spPr>
      </p:pic>
      <p:sp>
        <p:nvSpPr>
          <p:cNvPr id="30" name="TextBox 29">
            <a:extLst>
              <a:ext uri="{FF2B5EF4-FFF2-40B4-BE49-F238E27FC236}">
                <a16:creationId xmlns:a16="http://schemas.microsoft.com/office/drawing/2014/main" id="{5ABB2F2C-A0C9-4448-8A09-CA82BCC7D409}"/>
              </a:ext>
            </a:extLst>
          </p:cNvPr>
          <p:cNvSpPr txBox="1"/>
          <p:nvPr/>
        </p:nvSpPr>
        <p:spPr>
          <a:xfrm>
            <a:off x="3302324" y="4531137"/>
            <a:ext cx="815016" cy="584775"/>
          </a:xfrm>
          <a:prstGeom prst="rect">
            <a:avLst/>
          </a:prstGeom>
          <a:noFill/>
        </p:spPr>
        <p:txBody>
          <a:bodyPr wrap="square" rtlCol="0">
            <a:spAutoFit/>
          </a:bodyPr>
          <a:lstStyle/>
          <a:p>
            <a:r>
              <a:rPr lang="en-US" sz="1600" b="1" dirty="0">
                <a:solidFill>
                  <a:srgbClr val="92D050"/>
                </a:solidFill>
              </a:rPr>
              <a:t>Low Risk</a:t>
            </a:r>
          </a:p>
        </p:txBody>
      </p:sp>
      <p:sp>
        <p:nvSpPr>
          <p:cNvPr id="39" name="Rectangle 38">
            <a:extLst>
              <a:ext uri="{FF2B5EF4-FFF2-40B4-BE49-F238E27FC236}">
                <a16:creationId xmlns:a16="http://schemas.microsoft.com/office/drawing/2014/main" id="{1DEAAD69-1DD2-4868-9755-8A535FE91526}"/>
              </a:ext>
            </a:extLst>
          </p:cNvPr>
          <p:cNvSpPr/>
          <p:nvPr/>
        </p:nvSpPr>
        <p:spPr>
          <a:xfrm>
            <a:off x="3140013" y="4367193"/>
            <a:ext cx="834580" cy="8398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D7904AA9-9CFE-47E5-B92D-E69650BD998E}"/>
              </a:ext>
            </a:extLst>
          </p:cNvPr>
          <p:cNvGrpSpPr/>
          <p:nvPr/>
        </p:nvGrpSpPr>
        <p:grpSpPr>
          <a:xfrm>
            <a:off x="3261030" y="3153140"/>
            <a:ext cx="1922487" cy="1907745"/>
            <a:chOff x="4072532" y="3028531"/>
            <a:chExt cx="1404360" cy="1316610"/>
          </a:xfrm>
        </p:grpSpPr>
        <p:grpSp>
          <p:nvGrpSpPr>
            <p:cNvPr id="13" name="Group 12">
              <a:extLst>
                <a:ext uri="{FF2B5EF4-FFF2-40B4-BE49-F238E27FC236}">
                  <a16:creationId xmlns:a16="http://schemas.microsoft.com/office/drawing/2014/main" id="{50B21B41-58A0-4853-B057-3D2E289D3FA9}"/>
                </a:ext>
              </a:extLst>
            </p:cNvPr>
            <p:cNvGrpSpPr/>
            <p:nvPr/>
          </p:nvGrpSpPr>
          <p:grpSpPr>
            <a:xfrm>
              <a:off x="4072532" y="3028531"/>
              <a:ext cx="1404360" cy="1316610"/>
              <a:chOff x="4072532" y="3028531"/>
              <a:chExt cx="1404360" cy="1316610"/>
            </a:xfrm>
          </p:grpSpPr>
          <p:sp>
            <p:nvSpPr>
              <p:cNvPr id="10" name="Arrow: Right 9">
                <a:extLst>
                  <a:ext uri="{FF2B5EF4-FFF2-40B4-BE49-F238E27FC236}">
                    <a16:creationId xmlns:a16="http://schemas.microsoft.com/office/drawing/2014/main" id="{5527C6D6-F87E-4820-B3F6-14B99B6597F7}"/>
                  </a:ext>
                </a:extLst>
              </p:cNvPr>
              <p:cNvSpPr/>
              <p:nvPr/>
            </p:nvSpPr>
            <p:spPr>
              <a:xfrm rot="11775101">
                <a:off x="4072532" y="3473658"/>
                <a:ext cx="280408" cy="292581"/>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Right 18">
                <a:extLst>
                  <a:ext uri="{FF2B5EF4-FFF2-40B4-BE49-F238E27FC236}">
                    <a16:creationId xmlns:a16="http://schemas.microsoft.com/office/drawing/2014/main" id="{9AF7D76A-8C9C-40EF-A109-D9D64D606F39}"/>
                  </a:ext>
                </a:extLst>
              </p:cNvPr>
              <p:cNvSpPr/>
              <p:nvPr/>
            </p:nvSpPr>
            <p:spPr>
              <a:xfrm rot="15409133">
                <a:off x="4418716" y="3022444"/>
                <a:ext cx="280408" cy="292581"/>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8301FD72-0DDE-4873-A8AD-BF535B7C9B43}"/>
                  </a:ext>
                </a:extLst>
              </p:cNvPr>
              <p:cNvSpPr/>
              <p:nvPr/>
            </p:nvSpPr>
            <p:spPr>
              <a:xfrm rot="18590627">
                <a:off x="4982953" y="3065533"/>
                <a:ext cx="280408" cy="292581"/>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id="{E0977734-5EF3-4ED8-BE1B-19D09753B874}"/>
                  </a:ext>
                </a:extLst>
              </p:cNvPr>
              <p:cNvSpPr/>
              <p:nvPr/>
            </p:nvSpPr>
            <p:spPr>
              <a:xfrm rot="4461772">
                <a:off x="4841771" y="4058646"/>
                <a:ext cx="280408" cy="292581"/>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Right 24">
                <a:extLst>
                  <a:ext uri="{FF2B5EF4-FFF2-40B4-BE49-F238E27FC236}">
                    <a16:creationId xmlns:a16="http://schemas.microsoft.com/office/drawing/2014/main" id="{D06F1C89-A6FC-41FC-9737-AD4D3BEA3C07}"/>
                  </a:ext>
                </a:extLst>
              </p:cNvPr>
              <p:cNvSpPr/>
              <p:nvPr/>
            </p:nvSpPr>
            <p:spPr>
              <a:xfrm rot="992309">
                <a:off x="5196484" y="3663615"/>
                <a:ext cx="280408" cy="292581"/>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Arrow: Right 22">
              <a:extLst>
                <a:ext uri="{FF2B5EF4-FFF2-40B4-BE49-F238E27FC236}">
                  <a16:creationId xmlns:a16="http://schemas.microsoft.com/office/drawing/2014/main" id="{32EF40A1-8503-4403-8561-7EBBF5B67250}"/>
                </a:ext>
              </a:extLst>
            </p:cNvPr>
            <p:cNvSpPr/>
            <p:nvPr/>
          </p:nvSpPr>
          <p:spPr>
            <a:xfrm rot="8463708">
              <a:off x="4217721" y="3944523"/>
              <a:ext cx="280408" cy="292581"/>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FEF5F6E6-5BDF-4DD6-B40C-0D533537F59E}"/>
              </a:ext>
            </a:extLst>
          </p:cNvPr>
          <p:cNvGrpSpPr/>
          <p:nvPr/>
        </p:nvGrpSpPr>
        <p:grpSpPr>
          <a:xfrm>
            <a:off x="3753483" y="3684789"/>
            <a:ext cx="862168" cy="861176"/>
            <a:chOff x="4072532" y="3028531"/>
            <a:chExt cx="1404360" cy="1316610"/>
          </a:xfrm>
        </p:grpSpPr>
        <p:grpSp>
          <p:nvGrpSpPr>
            <p:cNvPr id="32" name="Group 31">
              <a:extLst>
                <a:ext uri="{FF2B5EF4-FFF2-40B4-BE49-F238E27FC236}">
                  <a16:creationId xmlns:a16="http://schemas.microsoft.com/office/drawing/2014/main" id="{CA57FA1D-259E-4556-A848-0B07566AD243}"/>
                </a:ext>
              </a:extLst>
            </p:cNvPr>
            <p:cNvGrpSpPr/>
            <p:nvPr/>
          </p:nvGrpSpPr>
          <p:grpSpPr>
            <a:xfrm>
              <a:off x="4072532" y="3028531"/>
              <a:ext cx="1404360" cy="1316610"/>
              <a:chOff x="4072532" y="3028531"/>
              <a:chExt cx="1404360" cy="1316610"/>
            </a:xfrm>
          </p:grpSpPr>
          <p:sp>
            <p:nvSpPr>
              <p:cNvPr id="34" name="Arrow: Right 33">
                <a:extLst>
                  <a:ext uri="{FF2B5EF4-FFF2-40B4-BE49-F238E27FC236}">
                    <a16:creationId xmlns:a16="http://schemas.microsoft.com/office/drawing/2014/main" id="{466DFC79-34D1-432F-9162-4E166D87CA11}"/>
                  </a:ext>
                </a:extLst>
              </p:cNvPr>
              <p:cNvSpPr/>
              <p:nvPr/>
            </p:nvSpPr>
            <p:spPr>
              <a:xfrm rot="11775101">
                <a:off x="4072532" y="3473658"/>
                <a:ext cx="280408" cy="292581"/>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row: Right 34">
                <a:extLst>
                  <a:ext uri="{FF2B5EF4-FFF2-40B4-BE49-F238E27FC236}">
                    <a16:creationId xmlns:a16="http://schemas.microsoft.com/office/drawing/2014/main" id="{90C169E7-3554-4CF4-BCA5-7CE84C2D6018}"/>
                  </a:ext>
                </a:extLst>
              </p:cNvPr>
              <p:cNvSpPr/>
              <p:nvPr/>
            </p:nvSpPr>
            <p:spPr>
              <a:xfrm rot="15409133">
                <a:off x="4418716" y="3022444"/>
                <a:ext cx="280408" cy="292581"/>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Right 35">
                <a:extLst>
                  <a:ext uri="{FF2B5EF4-FFF2-40B4-BE49-F238E27FC236}">
                    <a16:creationId xmlns:a16="http://schemas.microsoft.com/office/drawing/2014/main" id="{C23B7E35-B9F1-433F-838A-E79F75E00E8D}"/>
                  </a:ext>
                </a:extLst>
              </p:cNvPr>
              <p:cNvSpPr/>
              <p:nvPr/>
            </p:nvSpPr>
            <p:spPr>
              <a:xfrm rot="18590627">
                <a:off x="4982953" y="3065533"/>
                <a:ext cx="280408" cy="292581"/>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rrow: Right 36">
                <a:extLst>
                  <a:ext uri="{FF2B5EF4-FFF2-40B4-BE49-F238E27FC236}">
                    <a16:creationId xmlns:a16="http://schemas.microsoft.com/office/drawing/2014/main" id="{0C90D5C0-96D7-44A3-A7D1-64844E8A7732}"/>
                  </a:ext>
                </a:extLst>
              </p:cNvPr>
              <p:cNvSpPr/>
              <p:nvPr/>
            </p:nvSpPr>
            <p:spPr>
              <a:xfrm rot="4461772">
                <a:off x="4841771" y="4058646"/>
                <a:ext cx="280408" cy="292581"/>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Right 37">
                <a:extLst>
                  <a:ext uri="{FF2B5EF4-FFF2-40B4-BE49-F238E27FC236}">
                    <a16:creationId xmlns:a16="http://schemas.microsoft.com/office/drawing/2014/main" id="{02C2ABE3-F4A1-4FB6-B3D6-EA03161EF3E9}"/>
                  </a:ext>
                </a:extLst>
              </p:cNvPr>
              <p:cNvSpPr/>
              <p:nvPr/>
            </p:nvSpPr>
            <p:spPr>
              <a:xfrm rot="992309">
                <a:off x="5196484" y="3663615"/>
                <a:ext cx="280408" cy="292581"/>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Arrow: Right 32">
              <a:extLst>
                <a:ext uri="{FF2B5EF4-FFF2-40B4-BE49-F238E27FC236}">
                  <a16:creationId xmlns:a16="http://schemas.microsoft.com/office/drawing/2014/main" id="{B5747EB9-C1D2-407A-80E6-88097A843979}"/>
                </a:ext>
              </a:extLst>
            </p:cNvPr>
            <p:cNvSpPr/>
            <p:nvPr/>
          </p:nvSpPr>
          <p:spPr>
            <a:xfrm rot="8463708">
              <a:off x="4217721" y="3944523"/>
              <a:ext cx="280408" cy="292581"/>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0" name="Picture 39">
            <a:extLst>
              <a:ext uri="{FF2B5EF4-FFF2-40B4-BE49-F238E27FC236}">
                <a16:creationId xmlns:a16="http://schemas.microsoft.com/office/drawing/2014/main" id="{25967522-5BF4-441F-A5A1-831D951C60A8}"/>
              </a:ext>
            </a:extLst>
          </p:cNvPr>
          <p:cNvPicPr>
            <a:picLocks noChangeAspect="1"/>
          </p:cNvPicPr>
          <p:nvPr/>
        </p:nvPicPr>
        <p:blipFill>
          <a:blip r:embed="rId4"/>
          <a:stretch>
            <a:fillRect/>
          </a:stretch>
        </p:blipFill>
        <p:spPr>
          <a:xfrm rot="10800000">
            <a:off x="4601694" y="4101529"/>
            <a:ext cx="926672" cy="938865"/>
          </a:xfrm>
          <a:prstGeom prst="rect">
            <a:avLst/>
          </a:prstGeom>
        </p:spPr>
      </p:pic>
      <p:pic>
        <p:nvPicPr>
          <p:cNvPr id="41" name="Picture 40">
            <a:extLst>
              <a:ext uri="{FF2B5EF4-FFF2-40B4-BE49-F238E27FC236}">
                <a16:creationId xmlns:a16="http://schemas.microsoft.com/office/drawing/2014/main" id="{B3EE27CE-991A-4018-8FAB-6E0FDCB1F264}"/>
              </a:ext>
            </a:extLst>
          </p:cNvPr>
          <p:cNvPicPr>
            <a:picLocks noChangeAspect="1"/>
          </p:cNvPicPr>
          <p:nvPr/>
        </p:nvPicPr>
        <p:blipFill>
          <a:blip r:embed="rId4"/>
          <a:stretch>
            <a:fillRect/>
          </a:stretch>
        </p:blipFill>
        <p:spPr>
          <a:xfrm rot="21027839">
            <a:off x="4425363" y="3958138"/>
            <a:ext cx="926672" cy="938865"/>
          </a:xfrm>
          <a:prstGeom prst="rect">
            <a:avLst/>
          </a:prstGeom>
        </p:spPr>
      </p:pic>
      <p:pic>
        <p:nvPicPr>
          <p:cNvPr id="42" name="Picture 41">
            <a:extLst>
              <a:ext uri="{FF2B5EF4-FFF2-40B4-BE49-F238E27FC236}">
                <a16:creationId xmlns:a16="http://schemas.microsoft.com/office/drawing/2014/main" id="{FA4DE0F7-23F3-4FE2-AD3E-41F8C04133F7}"/>
              </a:ext>
            </a:extLst>
          </p:cNvPr>
          <p:cNvPicPr>
            <a:picLocks noChangeAspect="1"/>
          </p:cNvPicPr>
          <p:nvPr/>
        </p:nvPicPr>
        <p:blipFill>
          <a:blip r:embed="rId4"/>
          <a:stretch>
            <a:fillRect/>
          </a:stretch>
        </p:blipFill>
        <p:spPr>
          <a:xfrm rot="14361187">
            <a:off x="3271082" y="3094324"/>
            <a:ext cx="926672" cy="938865"/>
          </a:xfrm>
          <a:prstGeom prst="rect">
            <a:avLst/>
          </a:prstGeom>
        </p:spPr>
      </p:pic>
      <p:pic>
        <p:nvPicPr>
          <p:cNvPr id="43" name="Picture 42">
            <a:extLst>
              <a:ext uri="{FF2B5EF4-FFF2-40B4-BE49-F238E27FC236}">
                <a16:creationId xmlns:a16="http://schemas.microsoft.com/office/drawing/2014/main" id="{62B00EAD-7AD5-442D-B9F4-2CB70CDD5174}"/>
              </a:ext>
            </a:extLst>
          </p:cNvPr>
          <p:cNvPicPr>
            <a:picLocks noChangeAspect="1"/>
          </p:cNvPicPr>
          <p:nvPr/>
        </p:nvPicPr>
        <p:blipFill>
          <a:blip r:embed="rId4"/>
          <a:stretch>
            <a:fillRect/>
          </a:stretch>
        </p:blipFill>
        <p:spPr>
          <a:xfrm rot="2851168">
            <a:off x="3160239" y="3329468"/>
            <a:ext cx="926672" cy="938865"/>
          </a:xfrm>
          <a:prstGeom prst="rect">
            <a:avLst/>
          </a:prstGeom>
        </p:spPr>
      </p:pic>
    </p:spTree>
    <p:extLst>
      <p:ext uri="{BB962C8B-B14F-4D97-AF65-F5344CB8AC3E}">
        <p14:creationId xmlns:p14="http://schemas.microsoft.com/office/powerpoint/2010/main" val="194754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31"/>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0" grpId="0"/>
      <p:bldP spid="3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00195" y="767029"/>
            <a:ext cx="4821373" cy="808038"/>
          </a:xfrm>
        </p:spPr>
        <p:txBody>
          <a:bodyPr/>
          <a:lstStyle/>
          <a:p>
            <a:r>
              <a:rPr lang="en-US" altLang="zh-TW" sz="2400" b="1" dirty="0"/>
              <a:t>Stretcher Selection Strategy</a:t>
            </a:r>
            <a:endParaRPr lang="zh-TW" altLang="en-US" sz="2800" b="1" dirty="0"/>
          </a:p>
        </p:txBody>
      </p:sp>
      <p:sp>
        <p:nvSpPr>
          <p:cNvPr id="4" name="投影片編號版面配置區 3"/>
          <p:cNvSpPr>
            <a:spLocks noGrp="1"/>
          </p:cNvSpPr>
          <p:nvPr>
            <p:ph type="sldNum" sz="quarter" idx="10"/>
          </p:nvPr>
        </p:nvSpPr>
        <p:spPr/>
        <p:txBody>
          <a:bodyPr/>
          <a:lstStyle/>
          <a:p>
            <a:pPr>
              <a:defRPr/>
            </a:pPr>
            <a:fld id="{45488343-B159-074D-B355-B61FD1A20D53}" type="slidenum">
              <a:rPr lang="en-US" smtClean="0"/>
              <a:pPr>
                <a:defRPr/>
              </a:pPr>
              <a:t>15</a:t>
            </a:fld>
            <a:endParaRPr lang="en-US"/>
          </a:p>
        </p:txBody>
      </p:sp>
      <p:sp>
        <p:nvSpPr>
          <p:cNvPr id="23" name="內容版面配置區 2">
            <a:extLst>
              <a:ext uri="{FF2B5EF4-FFF2-40B4-BE49-F238E27FC236}">
                <a16:creationId xmlns:a16="http://schemas.microsoft.com/office/drawing/2014/main" id="{36BA5C85-1494-4CE5-A337-1028B3E59596}"/>
              </a:ext>
            </a:extLst>
          </p:cNvPr>
          <p:cNvSpPr txBox="1">
            <a:spLocks/>
          </p:cNvSpPr>
          <p:nvPr/>
        </p:nvSpPr>
        <p:spPr bwMode="auto">
          <a:xfrm>
            <a:off x="700195" y="1575067"/>
            <a:ext cx="9708727" cy="17114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2"/>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sz="2400">
                <a:solidFill>
                  <a:schemeClr val="tx2"/>
                </a:solidFill>
                <a:latin typeface="+mn-lt"/>
                <a:ea typeface="Geneva" charset="0"/>
                <a:cs typeface="Geneva" charset="0"/>
              </a:defRPr>
            </a:lvl2pPr>
            <a:lvl3pPr marL="1143000" indent="-228600" algn="l" rtl="0" eaLnBrk="1" fontAlgn="base" hangingPunct="1">
              <a:spcBef>
                <a:spcPct val="20000"/>
              </a:spcBef>
              <a:spcAft>
                <a:spcPct val="0"/>
              </a:spcAft>
              <a:buChar char="•"/>
              <a:defRPr sz="2000">
                <a:solidFill>
                  <a:schemeClr val="tx2"/>
                </a:solidFill>
                <a:latin typeface="+mn-lt"/>
                <a:ea typeface="Geneva" charset="0"/>
                <a:cs typeface="Geneva" charset="0"/>
              </a:defRPr>
            </a:lvl3pPr>
            <a:lvl4pPr marL="16002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4pPr>
            <a:lvl5pPr marL="20574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a:lstStyle>
          <a:p>
            <a:pPr>
              <a:lnSpc>
                <a:spcPct val="150000"/>
              </a:lnSpc>
              <a:buFontTx/>
              <a:buAutoNum type="arabicParenR"/>
            </a:pPr>
            <a:r>
              <a:rPr lang="en-US" altLang="zh-TW" sz="1800" dirty="0">
                <a:solidFill>
                  <a:schemeClr val="tx1"/>
                </a:solidFill>
              </a:rPr>
              <a:t>Identify the set of the exceptions from population that are over certain minimum risk score</a:t>
            </a:r>
          </a:p>
          <a:p>
            <a:pPr>
              <a:lnSpc>
                <a:spcPct val="150000"/>
              </a:lnSpc>
              <a:buFontTx/>
              <a:buAutoNum type="arabicParenR"/>
            </a:pPr>
            <a:r>
              <a:rPr lang="en-US" altLang="zh-TW" sz="1800" dirty="0">
                <a:solidFill>
                  <a:schemeClr val="tx1"/>
                </a:solidFill>
              </a:rPr>
              <a:t>From the selected set of the riskiest exceptions, select the combination of items that are the most dissimilar to each other for a given set size.</a:t>
            </a:r>
          </a:p>
        </p:txBody>
      </p:sp>
      <p:pic>
        <p:nvPicPr>
          <p:cNvPr id="5" name="Picture 2" descr="Uniform random sampling in 2D for 1000 points | Download Scientific Diagram">
            <a:extLst>
              <a:ext uri="{FF2B5EF4-FFF2-40B4-BE49-F238E27FC236}">
                <a16:creationId xmlns:a16="http://schemas.microsoft.com/office/drawing/2014/main" id="{F648CF18-38E3-487F-99D2-26F2B7DD414A}"/>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007033" y="3487544"/>
            <a:ext cx="2612281" cy="227549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Plot of 1000 points generated by randomly applying the transforms in... |  Download Scientific Diagram">
            <a:extLst>
              <a:ext uri="{FF2B5EF4-FFF2-40B4-BE49-F238E27FC236}">
                <a16:creationId xmlns:a16="http://schemas.microsoft.com/office/drawing/2014/main" id="{F92724B9-0D2E-47D8-A270-7D3C1A841D60}"/>
              </a:ext>
            </a:extLst>
          </p:cNvPr>
          <p:cNvPicPr>
            <a:picLocks noChangeAspect="1" noChangeArrowheads="1"/>
          </p:cNvPicPr>
          <p:nvPr/>
        </p:nvPicPr>
        <p:blipFill rotWithShape="1">
          <a:blip r:embed="rId4" cstate="email">
            <a:extLst>
              <a:ext uri="{28A0092B-C50C-407E-A947-70E740481C1C}">
                <a14:useLocalDpi xmlns:a14="http://schemas.microsoft.com/office/drawing/2010/main" val="0"/>
              </a:ext>
            </a:extLst>
          </a:blip>
          <a:srcRect l="6975" t="2067" r="1597" b="6503"/>
          <a:stretch/>
        </p:blipFill>
        <p:spPr bwMode="auto">
          <a:xfrm>
            <a:off x="1514808" y="3487544"/>
            <a:ext cx="2612281" cy="227513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Typology">
            <a:extLst>
              <a:ext uri="{FF2B5EF4-FFF2-40B4-BE49-F238E27FC236}">
                <a16:creationId xmlns:a16="http://schemas.microsoft.com/office/drawing/2014/main" id="{BB250521-8EA5-4DAC-BB43-9D9F97B81370}"/>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8453583" y="3379384"/>
            <a:ext cx="2844800" cy="2477645"/>
          </a:xfrm>
          <a:prstGeom prst="rect">
            <a:avLst/>
          </a:prstGeom>
          <a:noFill/>
          <a:extLst>
            <a:ext uri="{909E8E84-426E-40DD-AFC4-6F175D3DCCD1}">
              <a14:hiddenFill xmlns:a14="http://schemas.microsoft.com/office/drawing/2010/main">
                <a:solidFill>
                  <a:srgbClr val="FFFFFF"/>
                </a:solidFill>
              </a14:hiddenFill>
            </a:ext>
          </a:extLst>
        </p:spPr>
      </p:pic>
      <p:sp>
        <p:nvSpPr>
          <p:cNvPr id="8" name="Arrow: Right 7">
            <a:extLst>
              <a:ext uri="{FF2B5EF4-FFF2-40B4-BE49-F238E27FC236}">
                <a16:creationId xmlns:a16="http://schemas.microsoft.com/office/drawing/2014/main" id="{60EF471E-FADC-417A-BFE5-DAB19456C0B5}"/>
              </a:ext>
            </a:extLst>
          </p:cNvPr>
          <p:cNvSpPr/>
          <p:nvPr/>
        </p:nvSpPr>
        <p:spPr>
          <a:xfrm>
            <a:off x="4248630" y="4386431"/>
            <a:ext cx="682537" cy="477359"/>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6FFA9A53-6EAF-4DFB-870D-F9270B1A0A7F}"/>
              </a:ext>
            </a:extLst>
          </p:cNvPr>
          <p:cNvSpPr/>
          <p:nvPr/>
        </p:nvSpPr>
        <p:spPr>
          <a:xfrm>
            <a:off x="7695180" y="4386430"/>
            <a:ext cx="682537" cy="477359"/>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8FFC20C-FC19-41A3-9E63-C07FB6DCDE10}"/>
              </a:ext>
            </a:extLst>
          </p:cNvPr>
          <p:cNvSpPr txBox="1"/>
          <p:nvPr/>
        </p:nvSpPr>
        <p:spPr>
          <a:xfrm>
            <a:off x="2193212" y="3061868"/>
            <a:ext cx="1255472" cy="369332"/>
          </a:xfrm>
          <a:prstGeom prst="rect">
            <a:avLst/>
          </a:prstGeom>
          <a:noFill/>
        </p:spPr>
        <p:txBody>
          <a:bodyPr wrap="none" rtlCol="0">
            <a:spAutoFit/>
          </a:bodyPr>
          <a:lstStyle/>
          <a:p>
            <a:r>
              <a:rPr lang="en-US" sz="1800" dirty="0"/>
              <a:t>N= 50,000</a:t>
            </a:r>
          </a:p>
        </p:txBody>
      </p:sp>
      <p:sp>
        <p:nvSpPr>
          <p:cNvPr id="11" name="TextBox 10">
            <a:extLst>
              <a:ext uri="{FF2B5EF4-FFF2-40B4-BE49-F238E27FC236}">
                <a16:creationId xmlns:a16="http://schemas.microsoft.com/office/drawing/2014/main" id="{00884209-8A14-475F-896B-BB5576957A44}"/>
              </a:ext>
            </a:extLst>
          </p:cNvPr>
          <p:cNvSpPr txBox="1"/>
          <p:nvPr/>
        </p:nvSpPr>
        <p:spPr>
          <a:xfrm>
            <a:off x="5726720" y="3118212"/>
            <a:ext cx="1127232" cy="369332"/>
          </a:xfrm>
          <a:prstGeom prst="rect">
            <a:avLst/>
          </a:prstGeom>
          <a:noFill/>
        </p:spPr>
        <p:txBody>
          <a:bodyPr wrap="none" rtlCol="0">
            <a:spAutoFit/>
          </a:bodyPr>
          <a:lstStyle/>
          <a:p>
            <a:r>
              <a:rPr lang="en-US" sz="1800" dirty="0"/>
              <a:t>N= 1,000</a:t>
            </a:r>
          </a:p>
        </p:txBody>
      </p:sp>
      <p:sp>
        <p:nvSpPr>
          <p:cNvPr id="12" name="TextBox 11">
            <a:extLst>
              <a:ext uri="{FF2B5EF4-FFF2-40B4-BE49-F238E27FC236}">
                <a16:creationId xmlns:a16="http://schemas.microsoft.com/office/drawing/2014/main" id="{45BE1BA6-26E9-4613-8C21-970067CCD1C6}"/>
              </a:ext>
            </a:extLst>
          </p:cNvPr>
          <p:cNvSpPr txBox="1"/>
          <p:nvPr/>
        </p:nvSpPr>
        <p:spPr>
          <a:xfrm>
            <a:off x="9437735" y="3118212"/>
            <a:ext cx="934871" cy="369332"/>
          </a:xfrm>
          <a:prstGeom prst="rect">
            <a:avLst/>
          </a:prstGeom>
          <a:noFill/>
        </p:spPr>
        <p:txBody>
          <a:bodyPr wrap="none" rtlCol="0">
            <a:spAutoFit/>
          </a:bodyPr>
          <a:lstStyle/>
          <a:p>
            <a:r>
              <a:rPr lang="en-US" sz="1800" dirty="0"/>
              <a:t>N= 100</a:t>
            </a:r>
          </a:p>
        </p:txBody>
      </p:sp>
    </p:spTree>
    <p:extLst>
      <p:ext uri="{BB962C8B-B14F-4D97-AF65-F5344CB8AC3E}">
        <p14:creationId xmlns:p14="http://schemas.microsoft.com/office/powerpoint/2010/main" val="40394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a:xfrm>
            <a:off x="8737600" y="6245225"/>
            <a:ext cx="2844800" cy="476250"/>
          </a:xfrm>
        </p:spPr>
        <p:txBody>
          <a:bodyPr/>
          <a:lstStyle/>
          <a:p>
            <a:pPr>
              <a:defRPr/>
            </a:pPr>
            <a:fld id="{45488343-B159-074D-B355-B61FD1A20D53}" type="slidenum">
              <a:rPr lang="en-US" smtClean="0"/>
              <a:pPr>
                <a:defRPr/>
              </a:pPr>
              <a:t>16</a:t>
            </a:fld>
            <a:endParaRPr lang="en-US"/>
          </a:p>
        </p:txBody>
      </p:sp>
      <p:pic>
        <p:nvPicPr>
          <p:cNvPr id="6" name="Picture 5">
            <a:extLst>
              <a:ext uri="{FF2B5EF4-FFF2-40B4-BE49-F238E27FC236}">
                <a16:creationId xmlns:a16="http://schemas.microsoft.com/office/drawing/2014/main" id="{06BDB7E5-0016-4000-80CA-843F3739A948}"/>
              </a:ext>
            </a:extLst>
          </p:cNvPr>
          <p:cNvPicPr>
            <a:picLocks noChangeAspect="1"/>
          </p:cNvPicPr>
          <p:nvPr/>
        </p:nvPicPr>
        <p:blipFill>
          <a:blip r:embed="rId3"/>
          <a:stretch>
            <a:fillRect/>
          </a:stretch>
        </p:blipFill>
        <p:spPr>
          <a:xfrm>
            <a:off x="6623010" y="3522600"/>
            <a:ext cx="1740847" cy="1686342"/>
          </a:xfrm>
          <a:prstGeom prst="rect">
            <a:avLst/>
          </a:prstGeom>
        </p:spPr>
      </p:pic>
      <p:sp>
        <p:nvSpPr>
          <p:cNvPr id="14" name="內容版面配置區 2">
            <a:extLst>
              <a:ext uri="{FF2B5EF4-FFF2-40B4-BE49-F238E27FC236}">
                <a16:creationId xmlns:a16="http://schemas.microsoft.com/office/drawing/2014/main" id="{9001DD1C-0834-4A4E-BAB5-A70C4B297D09}"/>
              </a:ext>
            </a:extLst>
          </p:cNvPr>
          <p:cNvSpPr>
            <a:spLocks noGrp="1"/>
          </p:cNvSpPr>
          <p:nvPr>
            <p:ph idx="1"/>
          </p:nvPr>
        </p:nvSpPr>
        <p:spPr>
          <a:xfrm>
            <a:off x="2130996" y="1406770"/>
            <a:ext cx="7159308" cy="1127007"/>
          </a:xfrm>
        </p:spPr>
        <p:txBody>
          <a:bodyPr numCol="1"/>
          <a:lstStyle/>
          <a:p>
            <a:pPr>
              <a:buAutoNum type="alphaLcParenR"/>
            </a:pPr>
            <a:r>
              <a:rPr lang="en-US" altLang="zh-TW" sz="1400" kern="1200" dirty="0">
                <a:solidFill>
                  <a:schemeClr val="tx1"/>
                </a:solidFill>
              </a:rPr>
              <a:t>For all candidates, calculate the similarity matrix</a:t>
            </a:r>
          </a:p>
          <a:p>
            <a:pPr>
              <a:buAutoNum type="alphaLcParenR"/>
            </a:pPr>
            <a:r>
              <a:rPr lang="en-US" altLang="zh-TW" sz="1400" kern="1200" dirty="0">
                <a:solidFill>
                  <a:schemeClr val="tx1"/>
                </a:solidFill>
              </a:rPr>
              <a:t>Select the most two dissimilar candidates, then select one item a time depending candidate’s overall similarity to the already selected items (</a:t>
            </a:r>
            <a:r>
              <a:rPr lang="en-US" altLang="zh-TW" sz="1400" kern="1200" dirty="0" err="1">
                <a:solidFill>
                  <a:schemeClr val="tx1"/>
                </a:solidFill>
              </a:rPr>
              <a:t>MaxMin</a:t>
            </a:r>
            <a:r>
              <a:rPr lang="en-US" altLang="zh-TW" sz="1400" kern="1200" dirty="0">
                <a:solidFill>
                  <a:schemeClr val="tx1"/>
                </a:solidFill>
              </a:rPr>
              <a:t> Approach)</a:t>
            </a:r>
          </a:p>
          <a:p>
            <a:pPr>
              <a:buAutoNum type="alphaLcParenR"/>
            </a:pPr>
            <a:r>
              <a:rPr lang="en-US" altLang="zh-TW" sz="1400" kern="1200" dirty="0">
                <a:solidFill>
                  <a:schemeClr val="tx1"/>
                </a:solidFill>
              </a:rPr>
              <a:t>Terminate when sample size is reached</a:t>
            </a:r>
          </a:p>
        </p:txBody>
      </p:sp>
      <p:sp>
        <p:nvSpPr>
          <p:cNvPr id="17" name="內容版面配置區 2">
            <a:extLst>
              <a:ext uri="{FF2B5EF4-FFF2-40B4-BE49-F238E27FC236}">
                <a16:creationId xmlns:a16="http://schemas.microsoft.com/office/drawing/2014/main" id="{F214ED37-9E45-4CC4-B896-6F47E7A3A019}"/>
              </a:ext>
            </a:extLst>
          </p:cNvPr>
          <p:cNvSpPr txBox="1">
            <a:spLocks/>
          </p:cNvSpPr>
          <p:nvPr/>
        </p:nvSpPr>
        <p:spPr bwMode="auto">
          <a:xfrm>
            <a:off x="1112334" y="2536327"/>
            <a:ext cx="4303727" cy="4090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2"/>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sz="2400">
                <a:solidFill>
                  <a:schemeClr val="tx2"/>
                </a:solidFill>
                <a:latin typeface="+mn-lt"/>
                <a:ea typeface="Geneva" charset="0"/>
                <a:cs typeface="Geneva" charset="0"/>
              </a:defRPr>
            </a:lvl2pPr>
            <a:lvl3pPr marL="1143000" indent="-228600" algn="l" rtl="0" eaLnBrk="1" fontAlgn="base" hangingPunct="1">
              <a:spcBef>
                <a:spcPct val="20000"/>
              </a:spcBef>
              <a:spcAft>
                <a:spcPct val="0"/>
              </a:spcAft>
              <a:buChar char="•"/>
              <a:defRPr sz="2000">
                <a:solidFill>
                  <a:schemeClr val="tx2"/>
                </a:solidFill>
                <a:latin typeface="+mn-lt"/>
                <a:ea typeface="Geneva" charset="0"/>
                <a:cs typeface="Geneva" charset="0"/>
              </a:defRPr>
            </a:lvl3pPr>
            <a:lvl4pPr marL="16002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4pPr>
            <a:lvl5pPr marL="20574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a:lstStyle>
          <a:p>
            <a:pPr marL="0" indent="0">
              <a:lnSpc>
                <a:spcPct val="200000"/>
              </a:lnSpc>
              <a:buNone/>
            </a:pPr>
            <a:r>
              <a:rPr lang="en-US" altLang="zh-TW" sz="1400" b="1" dirty="0">
                <a:solidFill>
                  <a:schemeClr val="tx1"/>
                </a:solidFill>
              </a:rPr>
              <a:t>Population above certain Risk Score Threshold</a:t>
            </a:r>
          </a:p>
        </p:txBody>
      </p:sp>
      <p:sp>
        <p:nvSpPr>
          <p:cNvPr id="18" name="內容版面配置區 2">
            <a:extLst>
              <a:ext uri="{FF2B5EF4-FFF2-40B4-BE49-F238E27FC236}">
                <a16:creationId xmlns:a16="http://schemas.microsoft.com/office/drawing/2014/main" id="{6F5EB5A5-D062-4D10-BA9B-987949D37E00}"/>
              </a:ext>
            </a:extLst>
          </p:cNvPr>
          <p:cNvSpPr txBox="1">
            <a:spLocks/>
          </p:cNvSpPr>
          <p:nvPr/>
        </p:nvSpPr>
        <p:spPr bwMode="auto">
          <a:xfrm>
            <a:off x="6788918" y="2945423"/>
            <a:ext cx="1249767" cy="5986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2"/>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sz="2400">
                <a:solidFill>
                  <a:schemeClr val="tx2"/>
                </a:solidFill>
                <a:latin typeface="+mn-lt"/>
                <a:ea typeface="Geneva" charset="0"/>
                <a:cs typeface="Geneva" charset="0"/>
              </a:defRPr>
            </a:lvl2pPr>
            <a:lvl3pPr marL="1143000" indent="-228600" algn="l" rtl="0" eaLnBrk="1" fontAlgn="base" hangingPunct="1">
              <a:spcBef>
                <a:spcPct val="20000"/>
              </a:spcBef>
              <a:spcAft>
                <a:spcPct val="0"/>
              </a:spcAft>
              <a:buChar char="•"/>
              <a:defRPr sz="2000">
                <a:solidFill>
                  <a:schemeClr val="tx2"/>
                </a:solidFill>
                <a:latin typeface="+mn-lt"/>
                <a:ea typeface="Geneva" charset="0"/>
                <a:cs typeface="Geneva" charset="0"/>
              </a:defRPr>
            </a:lvl3pPr>
            <a:lvl4pPr marL="16002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4pPr>
            <a:lvl5pPr marL="20574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a:lstStyle>
          <a:p>
            <a:pPr marL="0" indent="0">
              <a:lnSpc>
                <a:spcPct val="200000"/>
              </a:lnSpc>
              <a:buNone/>
            </a:pPr>
            <a:r>
              <a:rPr lang="en-US" altLang="zh-TW" sz="1800" b="1" dirty="0">
                <a:solidFill>
                  <a:schemeClr val="tx1"/>
                </a:solidFill>
              </a:rPr>
              <a:t>Selection</a:t>
            </a:r>
          </a:p>
        </p:txBody>
      </p:sp>
      <p:sp>
        <p:nvSpPr>
          <p:cNvPr id="12" name="標題 1">
            <a:extLst>
              <a:ext uri="{FF2B5EF4-FFF2-40B4-BE49-F238E27FC236}">
                <a16:creationId xmlns:a16="http://schemas.microsoft.com/office/drawing/2014/main" id="{FED6413A-EB56-4A70-A972-5B6B5F9FB2B6}"/>
              </a:ext>
            </a:extLst>
          </p:cNvPr>
          <p:cNvSpPr>
            <a:spLocks noGrp="1"/>
          </p:cNvSpPr>
          <p:nvPr>
            <p:ph type="title"/>
          </p:nvPr>
        </p:nvSpPr>
        <p:spPr>
          <a:xfrm>
            <a:off x="1189407" y="712228"/>
            <a:ext cx="6849278" cy="808038"/>
          </a:xfrm>
        </p:spPr>
        <p:txBody>
          <a:bodyPr/>
          <a:lstStyle/>
          <a:p>
            <a:r>
              <a:rPr lang="en-US" altLang="zh-TW" sz="2400" b="1" dirty="0"/>
              <a:t>Exception Selection Procedure for Stretcher</a:t>
            </a:r>
            <a:endParaRPr lang="zh-TW" altLang="en-US" sz="2800" b="1" dirty="0"/>
          </a:p>
        </p:txBody>
      </p:sp>
      <p:pic>
        <p:nvPicPr>
          <p:cNvPr id="13" name="Picture 12">
            <a:extLst>
              <a:ext uri="{FF2B5EF4-FFF2-40B4-BE49-F238E27FC236}">
                <a16:creationId xmlns:a16="http://schemas.microsoft.com/office/drawing/2014/main" id="{7A215E58-6299-4B5F-8BBE-F5B5E47F96C1}"/>
              </a:ext>
            </a:extLst>
          </p:cNvPr>
          <p:cNvPicPr>
            <a:picLocks noChangeAspect="1"/>
          </p:cNvPicPr>
          <p:nvPr/>
        </p:nvPicPr>
        <p:blipFill>
          <a:blip r:embed="rId4"/>
          <a:stretch>
            <a:fillRect/>
          </a:stretch>
        </p:blipFill>
        <p:spPr>
          <a:xfrm>
            <a:off x="787162" y="3035787"/>
            <a:ext cx="4303727" cy="2637710"/>
          </a:xfrm>
          <a:prstGeom prst="rect">
            <a:avLst/>
          </a:prstGeom>
        </p:spPr>
      </p:pic>
      <p:cxnSp>
        <p:nvCxnSpPr>
          <p:cNvPr id="27" name="Straight Arrow Connector 26">
            <a:extLst>
              <a:ext uri="{FF2B5EF4-FFF2-40B4-BE49-F238E27FC236}">
                <a16:creationId xmlns:a16="http://schemas.microsoft.com/office/drawing/2014/main" id="{8F8D6283-1DC9-4937-8BAE-9E4BBE5D6748}"/>
              </a:ext>
            </a:extLst>
          </p:cNvPr>
          <p:cNvCxnSpPr>
            <a:cxnSpLocks/>
          </p:cNvCxnSpPr>
          <p:nvPr/>
        </p:nvCxnSpPr>
        <p:spPr>
          <a:xfrm>
            <a:off x="5125172" y="4653847"/>
            <a:ext cx="32836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61377DA9-6B5E-424D-938A-5DA2B8956E2A}"/>
              </a:ext>
            </a:extLst>
          </p:cNvPr>
          <p:cNvCxnSpPr>
            <a:cxnSpLocks/>
          </p:cNvCxnSpPr>
          <p:nvPr/>
        </p:nvCxnSpPr>
        <p:spPr>
          <a:xfrm>
            <a:off x="5133964" y="3285316"/>
            <a:ext cx="32836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69CC4CC2-C185-4C57-9D59-F0C447F9B4F2}"/>
              </a:ext>
            </a:extLst>
          </p:cNvPr>
          <p:cNvCxnSpPr>
            <a:cxnSpLocks/>
          </p:cNvCxnSpPr>
          <p:nvPr/>
        </p:nvCxnSpPr>
        <p:spPr>
          <a:xfrm>
            <a:off x="5274641" y="4362636"/>
            <a:ext cx="32836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686D668B-3660-40E8-A0DA-1DF2F3EE5210}"/>
              </a:ext>
            </a:extLst>
          </p:cNvPr>
          <p:cNvCxnSpPr>
            <a:cxnSpLocks/>
          </p:cNvCxnSpPr>
          <p:nvPr/>
        </p:nvCxnSpPr>
        <p:spPr>
          <a:xfrm>
            <a:off x="5453537" y="5155147"/>
            <a:ext cx="32836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a:extLst>
              <a:ext uri="{FF2B5EF4-FFF2-40B4-BE49-F238E27FC236}">
                <a16:creationId xmlns:a16="http://schemas.microsoft.com/office/drawing/2014/main" id="{ED178E22-95FF-405F-9502-748BF16DDC7F}"/>
              </a:ext>
            </a:extLst>
          </p:cNvPr>
          <p:cNvCxnSpPr>
            <a:cxnSpLocks/>
          </p:cNvCxnSpPr>
          <p:nvPr/>
        </p:nvCxnSpPr>
        <p:spPr>
          <a:xfrm>
            <a:off x="5479589" y="3557877"/>
            <a:ext cx="32836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DB6A7187-D8EA-48D9-9C7B-EC65C288DB94}"/>
              </a:ext>
            </a:extLst>
          </p:cNvPr>
          <p:cNvCxnSpPr>
            <a:cxnSpLocks/>
          </p:cNvCxnSpPr>
          <p:nvPr/>
        </p:nvCxnSpPr>
        <p:spPr>
          <a:xfrm>
            <a:off x="5902486" y="4000423"/>
            <a:ext cx="32836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5B2FB48B-7776-454E-B37D-BF4D9A257118}"/>
              </a:ext>
            </a:extLst>
          </p:cNvPr>
          <p:cNvCxnSpPr>
            <a:cxnSpLocks/>
          </p:cNvCxnSpPr>
          <p:nvPr/>
        </p:nvCxnSpPr>
        <p:spPr>
          <a:xfrm>
            <a:off x="6066668" y="4794661"/>
            <a:ext cx="32836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9DE6D1C4-6DC7-4494-860B-1EAA4B9D071E}"/>
              </a:ext>
            </a:extLst>
          </p:cNvPr>
          <p:cNvCxnSpPr>
            <a:cxnSpLocks/>
          </p:cNvCxnSpPr>
          <p:nvPr/>
        </p:nvCxnSpPr>
        <p:spPr>
          <a:xfrm>
            <a:off x="5807954" y="5421845"/>
            <a:ext cx="32836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9B9E8867-677E-4DE9-B30B-9E05082F91C6}"/>
              </a:ext>
            </a:extLst>
          </p:cNvPr>
          <p:cNvCxnSpPr>
            <a:cxnSpLocks/>
          </p:cNvCxnSpPr>
          <p:nvPr/>
        </p:nvCxnSpPr>
        <p:spPr>
          <a:xfrm>
            <a:off x="6136319" y="4362636"/>
            <a:ext cx="32836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1319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40398" y="738822"/>
            <a:ext cx="3895478" cy="808038"/>
          </a:xfrm>
        </p:spPr>
        <p:txBody>
          <a:bodyPr/>
          <a:lstStyle/>
          <a:p>
            <a:r>
              <a:rPr lang="en-US" altLang="zh-TW" sz="2400" b="1" dirty="0"/>
              <a:t>Similarity Measures</a:t>
            </a:r>
            <a:endParaRPr lang="zh-TW" altLang="en-US" sz="2800" b="1" dirty="0"/>
          </a:p>
        </p:txBody>
      </p:sp>
      <p:sp>
        <p:nvSpPr>
          <p:cNvPr id="4" name="投影片編號版面配置區 3"/>
          <p:cNvSpPr>
            <a:spLocks noGrp="1"/>
          </p:cNvSpPr>
          <p:nvPr>
            <p:ph type="sldNum" sz="quarter" idx="10"/>
          </p:nvPr>
        </p:nvSpPr>
        <p:spPr/>
        <p:txBody>
          <a:bodyPr/>
          <a:lstStyle/>
          <a:p>
            <a:pPr>
              <a:defRPr/>
            </a:pPr>
            <a:fld id="{45488343-B159-074D-B355-B61FD1A20D53}" type="slidenum">
              <a:rPr lang="en-US" smtClean="0"/>
              <a:pPr>
                <a:defRPr/>
              </a:pPr>
              <a:t>17</a:t>
            </a:fld>
            <a:endParaRPr lang="en-US"/>
          </a:p>
        </p:txBody>
      </p:sp>
      <p:pic>
        <p:nvPicPr>
          <p:cNvPr id="1026" name="Picture 2" descr="Image result for 1/8 sphere">
            <a:extLst>
              <a:ext uri="{FF2B5EF4-FFF2-40B4-BE49-F238E27FC236}">
                <a16:creationId xmlns:a16="http://schemas.microsoft.com/office/drawing/2014/main" id="{EFCA5F99-8C1D-43E2-A367-C4D6F076326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735" t="12854" r="11279" b="11124"/>
          <a:stretch/>
        </p:blipFill>
        <p:spPr bwMode="auto">
          <a:xfrm>
            <a:off x="7138174" y="1982833"/>
            <a:ext cx="3541251" cy="367982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B14846BE-633F-44D3-954A-37DB83F150B7}"/>
              </a:ext>
            </a:extLst>
          </p:cNvPr>
          <p:cNvCxnSpPr>
            <a:cxnSpLocks/>
          </p:cNvCxnSpPr>
          <p:nvPr/>
        </p:nvCxnSpPr>
        <p:spPr>
          <a:xfrm flipH="1" flipV="1">
            <a:off x="9259474" y="2729800"/>
            <a:ext cx="735231" cy="663939"/>
          </a:xfrm>
          <a:prstGeom prst="line">
            <a:avLst/>
          </a:prstGeom>
          <a:ln>
            <a:headEnd type="oval"/>
            <a:tailEnd type="oval"/>
          </a:ln>
        </p:spPr>
        <p:style>
          <a:lnRef idx="2">
            <a:schemeClr val="accent4"/>
          </a:lnRef>
          <a:fillRef idx="0">
            <a:schemeClr val="accent4"/>
          </a:fillRef>
          <a:effectRef idx="1">
            <a:schemeClr val="accent4"/>
          </a:effectRef>
          <a:fontRef idx="minor">
            <a:schemeClr val="tx1"/>
          </a:fontRef>
        </p:style>
      </p:cxnSp>
      <p:sp>
        <p:nvSpPr>
          <p:cNvPr id="23" name="內容版面配置區 2">
            <a:extLst>
              <a:ext uri="{FF2B5EF4-FFF2-40B4-BE49-F238E27FC236}">
                <a16:creationId xmlns:a16="http://schemas.microsoft.com/office/drawing/2014/main" id="{36BA5C85-1494-4CE5-A337-1028B3E59596}"/>
              </a:ext>
            </a:extLst>
          </p:cNvPr>
          <p:cNvSpPr txBox="1">
            <a:spLocks/>
          </p:cNvSpPr>
          <p:nvPr/>
        </p:nvSpPr>
        <p:spPr bwMode="auto">
          <a:xfrm>
            <a:off x="7409810" y="1546860"/>
            <a:ext cx="2054393" cy="539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2"/>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sz="2400">
                <a:solidFill>
                  <a:schemeClr val="tx2"/>
                </a:solidFill>
                <a:latin typeface="+mn-lt"/>
                <a:ea typeface="Geneva" charset="0"/>
                <a:cs typeface="Geneva" charset="0"/>
              </a:defRPr>
            </a:lvl2pPr>
            <a:lvl3pPr marL="1143000" indent="-228600" algn="l" rtl="0" eaLnBrk="1" fontAlgn="base" hangingPunct="1">
              <a:spcBef>
                <a:spcPct val="20000"/>
              </a:spcBef>
              <a:spcAft>
                <a:spcPct val="0"/>
              </a:spcAft>
              <a:buChar char="•"/>
              <a:defRPr sz="2000">
                <a:solidFill>
                  <a:schemeClr val="tx2"/>
                </a:solidFill>
                <a:latin typeface="+mn-lt"/>
                <a:ea typeface="Geneva" charset="0"/>
                <a:cs typeface="Geneva" charset="0"/>
              </a:defRPr>
            </a:lvl3pPr>
            <a:lvl4pPr marL="16002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4pPr>
            <a:lvl5pPr marL="20574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a:lstStyle>
          <a:p>
            <a:pPr marL="0" indent="0">
              <a:lnSpc>
                <a:spcPct val="150000"/>
              </a:lnSpc>
              <a:buNone/>
            </a:pPr>
            <a:r>
              <a:rPr lang="en-US" altLang="zh-TW" sz="1800" b="1" dirty="0">
                <a:solidFill>
                  <a:schemeClr val="tx1"/>
                </a:solidFill>
              </a:rPr>
              <a:t>Distances</a:t>
            </a:r>
          </a:p>
        </p:txBody>
      </p:sp>
      <p:sp>
        <p:nvSpPr>
          <p:cNvPr id="11" name="內容版面配置區 2">
            <a:extLst>
              <a:ext uri="{FF2B5EF4-FFF2-40B4-BE49-F238E27FC236}">
                <a16:creationId xmlns:a16="http://schemas.microsoft.com/office/drawing/2014/main" id="{EC91E83D-81B3-468D-98CC-F481E1FD2C8A}"/>
              </a:ext>
            </a:extLst>
          </p:cNvPr>
          <p:cNvSpPr txBox="1">
            <a:spLocks/>
          </p:cNvSpPr>
          <p:nvPr/>
        </p:nvSpPr>
        <p:spPr bwMode="auto">
          <a:xfrm>
            <a:off x="2279639" y="1443979"/>
            <a:ext cx="1609030" cy="505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2"/>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sz="2400">
                <a:solidFill>
                  <a:schemeClr val="tx2"/>
                </a:solidFill>
                <a:latin typeface="+mn-lt"/>
                <a:ea typeface="Geneva" charset="0"/>
                <a:cs typeface="Geneva" charset="0"/>
              </a:defRPr>
            </a:lvl2pPr>
            <a:lvl3pPr marL="1143000" indent="-228600" algn="l" rtl="0" eaLnBrk="1" fontAlgn="base" hangingPunct="1">
              <a:spcBef>
                <a:spcPct val="20000"/>
              </a:spcBef>
              <a:spcAft>
                <a:spcPct val="0"/>
              </a:spcAft>
              <a:buChar char="•"/>
              <a:defRPr sz="2000">
                <a:solidFill>
                  <a:schemeClr val="tx2"/>
                </a:solidFill>
                <a:latin typeface="+mn-lt"/>
                <a:ea typeface="Geneva" charset="0"/>
                <a:cs typeface="Geneva" charset="0"/>
              </a:defRPr>
            </a:lvl3pPr>
            <a:lvl4pPr marL="16002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4pPr>
            <a:lvl5pPr marL="20574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a:lstStyle>
          <a:p>
            <a:pPr marL="0" indent="0">
              <a:lnSpc>
                <a:spcPct val="150000"/>
              </a:lnSpc>
              <a:buNone/>
            </a:pPr>
            <a:r>
              <a:rPr lang="en-US" altLang="zh-TW" sz="1800" b="1" dirty="0">
                <a:solidFill>
                  <a:schemeClr val="tx1"/>
                </a:solidFill>
              </a:rPr>
              <a:t>Angles</a:t>
            </a:r>
            <a:endParaRPr lang="en-US" altLang="zh-TW" sz="1800" dirty="0">
              <a:solidFill>
                <a:schemeClr val="tx1"/>
              </a:solidFill>
            </a:endParaRPr>
          </a:p>
        </p:txBody>
      </p:sp>
      <p:grpSp>
        <p:nvGrpSpPr>
          <p:cNvPr id="14" name="Group 13">
            <a:extLst>
              <a:ext uri="{FF2B5EF4-FFF2-40B4-BE49-F238E27FC236}">
                <a16:creationId xmlns:a16="http://schemas.microsoft.com/office/drawing/2014/main" id="{5D78E474-D4CE-4694-95D1-1A70EB15AA58}"/>
              </a:ext>
            </a:extLst>
          </p:cNvPr>
          <p:cNvGrpSpPr/>
          <p:nvPr/>
        </p:nvGrpSpPr>
        <p:grpSpPr>
          <a:xfrm>
            <a:off x="1357841" y="1982833"/>
            <a:ext cx="3695986" cy="3679827"/>
            <a:chOff x="2197919" y="1438825"/>
            <a:chExt cx="4441420" cy="4187825"/>
          </a:xfrm>
        </p:grpSpPr>
        <p:pic>
          <p:nvPicPr>
            <p:cNvPr id="15" name="Picture 2" descr="Image result for 1/8 sphere">
              <a:extLst>
                <a:ext uri="{FF2B5EF4-FFF2-40B4-BE49-F238E27FC236}">
                  <a16:creationId xmlns:a16="http://schemas.microsoft.com/office/drawing/2014/main" id="{7F65A782-BFEE-4CB2-9458-EC6E25E6E9A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735" t="12854" r="11279" b="11124"/>
            <a:stretch/>
          </p:blipFill>
          <p:spPr bwMode="auto">
            <a:xfrm>
              <a:off x="2197919" y="1438825"/>
              <a:ext cx="4255477" cy="4187825"/>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a:extLst>
                <a:ext uri="{FF2B5EF4-FFF2-40B4-BE49-F238E27FC236}">
                  <a16:creationId xmlns:a16="http://schemas.microsoft.com/office/drawing/2014/main" id="{779B56AE-7FAE-4F29-A13C-DEEE75BC5591}"/>
                </a:ext>
              </a:extLst>
            </p:cNvPr>
            <p:cNvCxnSpPr>
              <a:cxnSpLocks/>
            </p:cNvCxnSpPr>
            <p:nvPr/>
          </p:nvCxnSpPr>
          <p:spPr>
            <a:xfrm flipV="1">
              <a:off x="3466898" y="2288909"/>
              <a:ext cx="1280160" cy="2110821"/>
            </a:xfrm>
            <a:prstGeom prst="line">
              <a:avLst/>
            </a:prstGeom>
            <a:ln>
              <a:headEnd type="oval"/>
              <a:tailEnd type="oval"/>
            </a:ln>
          </p:spPr>
          <p:style>
            <a:lnRef idx="2">
              <a:schemeClr val="accent4"/>
            </a:lnRef>
            <a:fillRef idx="0">
              <a:schemeClr val="accent4"/>
            </a:fillRef>
            <a:effectRef idx="1">
              <a:schemeClr val="accent4"/>
            </a:effectRef>
            <a:fontRef idx="minor">
              <a:schemeClr val="tx1"/>
            </a:fontRef>
          </p:style>
        </p:cxnSp>
        <p:cxnSp>
          <p:nvCxnSpPr>
            <p:cNvPr id="20" name="Straight Connector 19">
              <a:extLst>
                <a:ext uri="{FF2B5EF4-FFF2-40B4-BE49-F238E27FC236}">
                  <a16:creationId xmlns:a16="http://schemas.microsoft.com/office/drawing/2014/main" id="{AC4131AE-7683-4B28-9A34-A296405F4FE0}"/>
                </a:ext>
              </a:extLst>
            </p:cNvPr>
            <p:cNvCxnSpPr>
              <a:cxnSpLocks/>
            </p:cNvCxnSpPr>
            <p:nvPr/>
          </p:nvCxnSpPr>
          <p:spPr>
            <a:xfrm flipV="1">
              <a:off x="3466898" y="2934008"/>
              <a:ext cx="3172441" cy="1496122"/>
            </a:xfrm>
            <a:prstGeom prst="line">
              <a:avLst/>
            </a:prstGeom>
            <a:ln>
              <a:headEnd type="oval"/>
              <a:tailEnd type="oval"/>
            </a:ln>
          </p:spPr>
          <p:style>
            <a:lnRef idx="2">
              <a:schemeClr val="accent4"/>
            </a:lnRef>
            <a:fillRef idx="0">
              <a:schemeClr val="accent4"/>
            </a:fillRef>
            <a:effectRef idx="1">
              <a:schemeClr val="accent4"/>
            </a:effectRef>
            <a:fontRef idx="minor">
              <a:schemeClr val="tx1"/>
            </a:fontRef>
          </p:style>
        </p:cxnSp>
        <p:sp>
          <p:nvSpPr>
            <p:cNvPr id="21" name="Chord 20">
              <a:extLst>
                <a:ext uri="{FF2B5EF4-FFF2-40B4-BE49-F238E27FC236}">
                  <a16:creationId xmlns:a16="http://schemas.microsoft.com/office/drawing/2014/main" id="{F80EAD28-1F88-412B-8760-5F425550A708}"/>
                </a:ext>
              </a:extLst>
            </p:cNvPr>
            <p:cNvSpPr/>
            <p:nvPr/>
          </p:nvSpPr>
          <p:spPr>
            <a:xfrm rot="10439505">
              <a:off x="3749096" y="3827890"/>
              <a:ext cx="342670" cy="394932"/>
            </a:xfrm>
            <a:prstGeom prst="chord">
              <a:avLst>
                <a:gd name="adj1" fmla="val 3391405"/>
                <a:gd name="adj2" fmla="val 1418288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E993E141-533F-4275-AC60-263E4F0E5836}"/>
                </a:ext>
              </a:extLst>
            </p:cNvPr>
            <p:cNvSpPr txBox="1"/>
            <p:nvPr/>
          </p:nvSpPr>
          <p:spPr>
            <a:xfrm>
              <a:off x="3991090" y="3534663"/>
              <a:ext cx="382127" cy="525398"/>
            </a:xfrm>
            <a:prstGeom prst="rect">
              <a:avLst/>
            </a:prstGeom>
            <a:noFill/>
          </p:spPr>
          <p:txBody>
            <a:bodyPr wrap="square" rtlCol="0">
              <a:spAutoFit/>
            </a:bodyPr>
            <a:lstStyle/>
            <a:p>
              <a:r>
                <a:rPr lang="el-GR" dirty="0"/>
                <a:t>α</a:t>
              </a:r>
              <a:endParaRPr lang="en-US" dirty="0"/>
            </a:p>
          </p:txBody>
        </p:sp>
      </p:grpSp>
      <p:pic>
        <p:nvPicPr>
          <p:cNvPr id="3" name="Picture 2" descr="Measuring Similarity Between Texts in Python - Loretta C. Duckworth  Scholars Studio">
            <a:extLst>
              <a:ext uri="{FF2B5EF4-FFF2-40B4-BE49-F238E27FC236}">
                <a16:creationId xmlns:a16="http://schemas.microsoft.com/office/drawing/2014/main" id="{8BA5A155-AF45-4C47-B906-506AFA5906D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622" t="14349" r="11495" b="20651"/>
          <a:stretch/>
        </p:blipFill>
        <p:spPr bwMode="auto">
          <a:xfrm>
            <a:off x="3733833" y="2365856"/>
            <a:ext cx="2054393" cy="897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1080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00195" y="767029"/>
            <a:ext cx="6817228" cy="808038"/>
          </a:xfrm>
        </p:spPr>
        <p:txBody>
          <a:bodyPr/>
          <a:lstStyle/>
          <a:p>
            <a:r>
              <a:rPr lang="en-US" altLang="zh-TW" sz="2400" b="1" dirty="0"/>
              <a:t>Few More Points…</a:t>
            </a:r>
            <a:endParaRPr lang="zh-TW" altLang="en-US" sz="2800" b="1" dirty="0"/>
          </a:p>
        </p:txBody>
      </p:sp>
      <p:sp>
        <p:nvSpPr>
          <p:cNvPr id="4" name="投影片編號版面配置區 3"/>
          <p:cNvSpPr>
            <a:spLocks noGrp="1"/>
          </p:cNvSpPr>
          <p:nvPr>
            <p:ph type="sldNum" sz="quarter" idx="10"/>
          </p:nvPr>
        </p:nvSpPr>
        <p:spPr/>
        <p:txBody>
          <a:bodyPr/>
          <a:lstStyle/>
          <a:p>
            <a:pPr>
              <a:defRPr/>
            </a:pPr>
            <a:fld id="{45488343-B159-074D-B355-B61FD1A20D53}" type="slidenum">
              <a:rPr lang="en-US" smtClean="0"/>
              <a:pPr>
                <a:defRPr/>
              </a:pPr>
              <a:t>18</a:t>
            </a:fld>
            <a:endParaRPr lang="en-US"/>
          </a:p>
        </p:txBody>
      </p:sp>
      <p:sp>
        <p:nvSpPr>
          <p:cNvPr id="23" name="內容版面配置區 2">
            <a:extLst>
              <a:ext uri="{FF2B5EF4-FFF2-40B4-BE49-F238E27FC236}">
                <a16:creationId xmlns:a16="http://schemas.microsoft.com/office/drawing/2014/main" id="{36BA5C85-1494-4CE5-A337-1028B3E59596}"/>
              </a:ext>
            </a:extLst>
          </p:cNvPr>
          <p:cNvSpPr txBox="1">
            <a:spLocks/>
          </p:cNvSpPr>
          <p:nvPr/>
        </p:nvSpPr>
        <p:spPr bwMode="auto">
          <a:xfrm>
            <a:off x="700195" y="1717509"/>
            <a:ext cx="9708727" cy="35930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2"/>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sz="2400">
                <a:solidFill>
                  <a:schemeClr val="tx2"/>
                </a:solidFill>
                <a:latin typeface="+mn-lt"/>
                <a:ea typeface="Geneva" charset="0"/>
                <a:cs typeface="Geneva" charset="0"/>
              </a:defRPr>
            </a:lvl2pPr>
            <a:lvl3pPr marL="1143000" indent="-228600" algn="l" rtl="0" eaLnBrk="1" fontAlgn="base" hangingPunct="1">
              <a:spcBef>
                <a:spcPct val="20000"/>
              </a:spcBef>
              <a:spcAft>
                <a:spcPct val="0"/>
              </a:spcAft>
              <a:buChar char="•"/>
              <a:defRPr sz="2000">
                <a:solidFill>
                  <a:schemeClr val="tx2"/>
                </a:solidFill>
                <a:latin typeface="+mn-lt"/>
                <a:ea typeface="Geneva" charset="0"/>
                <a:cs typeface="Geneva" charset="0"/>
              </a:defRPr>
            </a:lvl3pPr>
            <a:lvl4pPr marL="16002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4pPr>
            <a:lvl5pPr marL="2057400" indent="-228600" algn="l" rtl="0" eaLnBrk="1" fontAlgn="base" hangingPunct="1">
              <a:spcBef>
                <a:spcPct val="20000"/>
              </a:spcBef>
              <a:spcAft>
                <a:spcPct val="0"/>
              </a:spcAft>
              <a:buChar char="»"/>
              <a:defRPr sz="1800">
                <a:solidFill>
                  <a:schemeClr val="tx2"/>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a:lstStyle>
          <a:p>
            <a:pPr>
              <a:lnSpc>
                <a:spcPct val="150000"/>
              </a:lnSpc>
            </a:pPr>
            <a:r>
              <a:rPr lang="en-US" altLang="zh-TW" sz="1800" dirty="0">
                <a:solidFill>
                  <a:schemeClr val="tx1"/>
                </a:solidFill>
              </a:rPr>
              <a:t>Data Point Values vs Filter Values for Similarity</a:t>
            </a:r>
          </a:p>
          <a:p>
            <a:pPr>
              <a:lnSpc>
                <a:spcPct val="150000"/>
              </a:lnSpc>
            </a:pPr>
            <a:r>
              <a:rPr lang="en-US" altLang="zh-TW" sz="1800" dirty="0">
                <a:solidFill>
                  <a:schemeClr val="tx1"/>
                </a:solidFill>
              </a:rPr>
              <a:t>Similarity Measure Choice and Threshold Decision</a:t>
            </a:r>
          </a:p>
          <a:p>
            <a:pPr>
              <a:lnSpc>
                <a:spcPct val="150000"/>
              </a:lnSpc>
            </a:pPr>
            <a:r>
              <a:rPr lang="en-US" altLang="zh-TW" sz="1800" dirty="0">
                <a:solidFill>
                  <a:schemeClr val="tx1"/>
                </a:solidFill>
              </a:rPr>
              <a:t>Filter Effectiveness and Adequacy</a:t>
            </a:r>
          </a:p>
          <a:p>
            <a:pPr>
              <a:lnSpc>
                <a:spcPct val="150000"/>
              </a:lnSpc>
            </a:pPr>
            <a:r>
              <a:rPr lang="en-US" altLang="zh-TW" sz="1800" dirty="0">
                <a:solidFill>
                  <a:schemeClr val="tx1"/>
                </a:solidFill>
              </a:rPr>
              <a:t>Artifact Evaluation and Validation</a:t>
            </a:r>
          </a:p>
          <a:p>
            <a:pPr>
              <a:lnSpc>
                <a:spcPct val="150000"/>
              </a:lnSpc>
            </a:pPr>
            <a:endParaRPr lang="en-US" altLang="zh-TW" sz="1800" dirty="0">
              <a:solidFill>
                <a:schemeClr val="tx1"/>
              </a:solidFill>
            </a:endParaRPr>
          </a:p>
          <a:p>
            <a:pPr>
              <a:lnSpc>
                <a:spcPct val="150000"/>
              </a:lnSpc>
            </a:pPr>
            <a:endParaRPr lang="en-US" altLang="zh-TW" sz="1800" dirty="0">
              <a:solidFill>
                <a:schemeClr val="tx1"/>
              </a:solidFill>
            </a:endParaRPr>
          </a:p>
          <a:p>
            <a:pPr>
              <a:lnSpc>
                <a:spcPct val="150000"/>
              </a:lnSpc>
            </a:pPr>
            <a:endParaRPr lang="en-US" altLang="zh-TW" sz="1800" dirty="0">
              <a:solidFill>
                <a:schemeClr val="tx1"/>
              </a:solidFill>
            </a:endParaRPr>
          </a:p>
        </p:txBody>
      </p:sp>
    </p:spTree>
    <p:extLst>
      <p:ext uri="{BB962C8B-B14F-4D97-AF65-F5344CB8AC3E}">
        <p14:creationId xmlns:p14="http://schemas.microsoft.com/office/powerpoint/2010/main" val="1371517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10075" y="2037244"/>
            <a:ext cx="4219575" cy="808038"/>
          </a:xfrm>
        </p:spPr>
        <p:txBody>
          <a:bodyPr/>
          <a:lstStyle/>
          <a:p>
            <a:pPr>
              <a:lnSpc>
                <a:spcPct val="250000"/>
              </a:lnSpc>
            </a:pPr>
            <a:r>
              <a:rPr lang="en-US" altLang="zh-TW" b="1" dirty="0"/>
              <a:t>Thank you!!!</a:t>
            </a:r>
            <a:br>
              <a:rPr lang="en-US" altLang="zh-TW" b="1" dirty="0"/>
            </a:br>
            <a:r>
              <a:rPr lang="en-US" altLang="zh-TW" b="1" dirty="0"/>
              <a:t>Questions?!</a:t>
            </a:r>
            <a:endParaRPr lang="zh-TW" altLang="en-US" sz="4000" b="1" dirty="0"/>
          </a:p>
        </p:txBody>
      </p:sp>
      <p:sp>
        <p:nvSpPr>
          <p:cNvPr id="4" name="投影片編號版面配置區 3"/>
          <p:cNvSpPr>
            <a:spLocks noGrp="1"/>
          </p:cNvSpPr>
          <p:nvPr>
            <p:ph type="sldNum" sz="quarter" idx="10"/>
          </p:nvPr>
        </p:nvSpPr>
        <p:spPr/>
        <p:txBody>
          <a:bodyPr/>
          <a:lstStyle/>
          <a:p>
            <a:pPr>
              <a:defRPr/>
            </a:pPr>
            <a:fld id="{45488343-B159-074D-B355-B61FD1A20D53}" type="slidenum">
              <a:rPr lang="en-US" smtClean="0"/>
              <a:pPr>
                <a:defRPr/>
              </a:pPr>
              <a:t>19</a:t>
            </a:fld>
            <a:endParaRPr lang="en-US"/>
          </a:p>
        </p:txBody>
      </p:sp>
    </p:spTree>
    <p:extLst>
      <p:ext uri="{BB962C8B-B14F-4D97-AF65-F5344CB8AC3E}">
        <p14:creationId xmlns:p14="http://schemas.microsoft.com/office/powerpoint/2010/main" val="34549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1D189CC-8B74-4C1E-A540-0B85DB82AB1F}"/>
              </a:ext>
            </a:extLst>
          </p:cNvPr>
          <p:cNvSpPr>
            <a:spLocks noGrp="1"/>
          </p:cNvSpPr>
          <p:nvPr>
            <p:ph type="sldNum" sz="quarter" idx="10"/>
          </p:nvPr>
        </p:nvSpPr>
        <p:spPr/>
        <p:txBody>
          <a:bodyPr/>
          <a:lstStyle/>
          <a:p>
            <a:pPr>
              <a:defRPr/>
            </a:pPr>
            <a:fld id="{45488343-B159-074D-B355-B61FD1A20D53}" type="slidenum">
              <a:rPr lang="en-US" smtClean="0"/>
              <a:pPr>
                <a:defRPr/>
              </a:pPr>
              <a:t>2</a:t>
            </a:fld>
            <a:endParaRPr lang="en-US"/>
          </a:p>
        </p:txBody>
      </p:sp>
      <p:sp>
        <p:nvSpPr>
          <p:cNvPr id="5" name="標題 1">
            <a:extLst>
              <a:ext uri="{FF2B5EF4-FFF2-40B4-BE49-F238E27FC236}">
                <a16:creationId xmlns:a16="http://schemas.microsoft.com/office/drawing/2014/main" id="{5037EC8D-55BD-4FF6-958C-0E9F91F455C7}"/>
              </a:ext>
            </a:extLst>
          </p:cNvPr>
          <p:cNvSpPr>
            <a:spLocks noGrp="1"/>
          </p:cNvSpPr>
          <p:nvPr>
            <p:ph type="title"/>
          </p:nvPr>
        </p:nvSpPr>
        <p:spPr>
          <a:xfrm>
            <a:off x="763970" y="718198"/>
            <a:ext cx="5100500" cy="808038"/>
          </a:xfrm>
        </p:spPr>
        <p:txBody>
          <a:bodyPr/>
          <a:lstStyle/>
          <a:p>
            <a:r>
              <a:rPr lang="en-US" altLang="zh-TW" sz="2400" b="1" dirty="0"/>
              <a:t>Audit Selection</a:t>
            </a:r>
            <a:endParaRPr lang="zh-TW" altLang="en-US" sz="2800" b="1" dirty="0"/>
          </a:p>
        </p:txBody>
      </p:sp>
      <p:sp>
        <p:nvSpPr>
          <p:cNvPr id="6" name="Oval 5">
            <a:extLst>
              <a:ext uri="{FF2B5EF4-FFF2-40B4-BE49-F238E27FC236}">
                <a16:creationId xmlns:a16="http://schemas.microsoft.com/office/drawing/2014/main" id="{96B5D31F-DB8C-4A6E-96C5-BA24AFDE9BD3}"/>
              </a:ext>
            </a:extLst>
          </p:cNvPr>
          <p:cNvSpPr/>
          <p:nvPr/>
        </p:nvSpPr>
        <p:spPr>
          <a:xfrm>
            <a:off x="7571232" y="2702036"/>
            <a:ext cx="1610137" cy="1041939"/>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Records to Review</a:t>
            </a:r>
          </a:p>
        </p:txBody>
      </p:sp>
      <p:sp>
        <p:nvSpPr>
          <p:cNvPr id="8" name="Oval 7">
            <a:extLst>
              <a:ext uri="{FF2B5EF4-FFF2-40B4-BE49-F238E27FC236}">
                <a16:creationId xmlns:a16="http://schemas.microsoft.com/office/drawing/2014/main" id="{2AFEB48F-EA50-45E8-9923-FEE381899CD8}"/>
              </a:ext>
            </a:extLst>
          </p:cNvPr>
          <p:cNvSpPr/>
          <p:nvPr/>
        </p:nvSpPr>
        <p:spPr>
          <a:xfrm>
            <a:off x="1507900" y="1823458"/>
            <a:ext cx="4210148" cy="2827036"/>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Population of Records</a:t>
            </a:r>
          </a:p>
        </p:txBody>
      </p:sp>
      <p:sp>
        <p:nvSpPr>
          <p:cNvPr id="9" name="Arrow: Right 8">
            <a:extLst>
              <a:ext uri="{FF2B5EF4-FFF2-40B4-BE49-F238E27FC236}">
                <a16:creationId xmlns:a16="http://schemas.microsoft.com/office/drawing/2014/main" id="{6429BBC7-D059-4786-9B59-60FF96102983}"/>
              </a:ext>
            </a:extLst>
          </p:cNvPr>
          <p:cNvSpPr/>
          <p:nvPr/>
        </p:nvSpPr>
        <p:spPr>
          <a:xfrm>
            <a:off x="6205728" y="2816352"/>
            <a:ext cx="877824" cy="841248"/>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FFA5CE3-12F4-47FA-AD91-276AC02D4C7D}"/>
              </a:ext>
            </a:extLst>
          </p:cNvPr>
          <p:cNvSpPr txBox="1"/>
          <p:nvPr/>
        </p:nvSpPr>
        <p:spPr>
          <a:xfrm>
            <a:off x="6112100" y="1968131"/>
            <a:ext cx="4210147" cy="369332"/>
          </a:xfrm>
          <a:prstGeom prst="rect">
            <a:avLst/>
          </a:prstGeom>
          <a:noFill/>
        </p:spPr>
        <p:txBody>
          <a:bodyPr wrap="square" rtlCol="0">
            <a:spAutoFit/>
          </a:bodyPr>
          <a:lstStyle/>
          <a:p>
            <a:r>
              <a:rPr lang="en-US" sz="1800" dirty="0"/>
              <a:t>Sample – representative of population</a:t>
            </a:r>
          </a:p>
        </p:txBody>
      </p:sp>
      <p:sp>
        <p:nvSpPr>
          <p:cNvPr id="11" name="TextBox 10">
            <a:extLst>
              <a:ext uri="{FF2B5EF4-FFF2-40B4-BE49-F238E27FC236}">
                <a16:creationId xmlns:a16="http://schemas.microsoft.com/office/drawing/2014/main" id="{4090195A-689F-4E74-88F2-F6A92C4BD566}"/>
              </a:ext>
            </a:extLst>
          </p:cNvPr>
          <p:cNvSpPr txBox="1"/>
          <p:nvPr/>
        </p:nvSpPr>
        <p:spPr>
          <a:xfrm>
            <a:off x="6644640" y="4151206"/>
            <a:ext cx="4210147" cy="369332"/>
          </a:xfrm>
          <a:prstGeom prst="rect">
            <a:avLst/>
          </a:prstGeom>
          <a:noFill/>
        </p:spPr>
        <p:txBody>
          <a:bodyPr wrap="square" rtlCol="0">
            <a:spAutoFit/>
          </a:bodyPr>
          <a:lstStyle/>
          <a:p>
            <a:r>
              <a:rPr lang="en-US" sz="1800" dirty="0"/>
              <a:t>Selection – risk-based filtering</a:t>
            </a:r>
          </a:p>
        </p:txBody>
      </p:sp>
    </p:spTree>
    <p:extLst>
      <p:ext uri="{BB962C8B-B14F-4D97-AF65-F5344CB8AC3E}">
        <p14:creationId xmlns:p14="http://schemas.microsoft.com/office/powerpoint/2010/main" val="35938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3970" y="718198"/>
            <a:ext cx="5100500" cy="808038"/>
          </a:xfrm>
        </p:spPr>
        <p:txBody>
          <a:bodyPr/>
          <a:lstStyle/>
          <a:p>
            <a:r>
              <a:rPr lang="en-US" altLang="zh-TW" sz="2400" b="1" dirty="0"/>
              <a:t>Records, Filters and Exceptions</a:t>
            </a:r>
            <a:endParaRPr lang="zh-TW" altLang="en-US" sz="2800" b="1" dirty="0"/>
          </a:p>
        </p:txBody>
      </p:sp>
      <p:sp>
        <p:nvSpPr>
          <p:cNvPr id="4" name="投影片編號版面配置區 3"/>
          <p:cNvSpPr>
            <a:spLocks noGrp="1"/>
          </p:cNvSpPr>
          <p:nvPr>
            <p:ph type="sldNum" sz="quarter" idx="10"/>
          </p:nvPr>
        </p:nvSpPr>
        <p:spPr/>
        <p:txBody>
          <a:bodyPr/>
          <a:lstStyle/>
          <a:p>
            <a:pPr>
              <a:defRPr/>
            </a:pPr>
            <a:fld id="{45488343-B159-074D-B355-B61FD1A20D53}" type="slidenum">
              <a:rPr lang="en-US" smtClean="0"/>
              <a:pPr>
                <a:defRPr/>
              </a:pPr>
              <a:t>3</a:t>
            </a:fld>
            <a:endParaRPr lang="en-US"/>
          </a:p>
        </p:txBody>
      </p:sp>
      <p:grpSp>
        <p:nvGrpSpPr>
          <p:cNvPr id="13" name="Group 12">
            <a:extLst>
              <a:ext uri="{FF2B5EF4-FFF2-40B4-BE49-F238E27FC236}">
                <a16:creationId xmlns:a16="http://schemas.microsoft.com/office/drawing/2014/main" id="{CB921C4A-0932-4973-9DD7-B93E582A284B}"/>
              </a:ext>
            </a:extLst>
          </p:cNvPr>
          <p:cNvGrpSpPr/>
          <p:nvPr/>
        </p:nvGrpSpPr>
        <p:grpSpPr>
          <a:xfrm>
            <a:off x="1443215" y="1632808"/>
            <a:ext cx="2752079" cy="4190260"/>
            <a:chOff x="1443215" y="1632808"/>
            <a:chExt cx="2752079" cy="4190260"/>
          </a:xfrm>
        </p:grpSpPr>
        <p:sp>
          <p:nvSpPr>
            <p:cNvPr id="3" name="Rectangle: Rounded Corners 2">
              <a:extLst>
                <a:ext uri="{FF2B5EF4-FFF2-40B4-BE49-F238E27FC236}">
                  <a16:creationId xmlns:a16="http://schemas.microsoft.com/office/drawing/2014/main" id="{50EB67C4-A425-4579-9ADF-5516E34759DD}"/>
                </a:ext>
              </a:extLst>
            </p:cNvPr>
            <p:cNvSpPr/>
            <p:nvPr/>
          </p:nvSpPr>
          <p:spPr>
            <a:xfrm>
              <a:off x="1443216" y="3252983"/>
              <a:ext cx="2752078" cy="9144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n w="0"/>
                  <a:solidFill>
                    <a:schemeClr val="tx1"/>
                  </a:solidFill>
                  <a:effectLst>
                    <a:outerShdw blurRad="38100" dist="19050" dir="2700000" algn="tl" rotWithShape="0">
                      <a:schemeClr val="dk1">
                        <a:alpha val="40000"/>
                      </a:schemeClr>
                    </a:outerShdw>
                  </a:effectLst>
                </a:rPr>
                <a:t>Filters/Rules</a:t>
              </a:r>
            </a:p>
          </p:txBody>
        </p:sp>
        <p:sp>
          <p:nvSpPr>
            <p:cNvPr id="5" name="Oval 4">
              <a:extLst>
                <a:ext uri="{FF2B5EF4-FFF2-40B4-BE49-F238E27FC236}">
                  <a16:creationId xmlns:a16="http://schemas.microsoft.com/office/drawing/2014/main" id="{CADC71FD-019A-4AC3-99DE-CFA7ED386EA6}"/>
                </a:ext>
              </a:extLst>
            </p:cNvPr>
            <p:cNvSpPr/>
            <p:nvPr/>
          </p:nvSpPr>
          <p:spPr>
            <a:xfrm>
              <a:off x="1443216" y="4908668"/>
              <a:ext cx="2752078" cy="914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n w="0"/>
                  <a:solidFill>
                    <a:schemeClr val="tx1"/>
                  </a:solidFill>
                  <a:effectLst>
                    <a:outerShdw blurRad="38100" dist="19050" dir="2700000" algn="tl" rotWithShape="0">
                      <a:schemeClr val="dk1">
                        <a:alpha val="40000"/>
                      </a:schemeClr>
                    </a:outerShdw>
                  </a:effectLst>
                </a:rPr>
                <a:t>Exceptions</a:t>
              </a:r>
            </a:p>
          </p:txBody>
        </p:sp>
        <p:sp>
          <p:nvSpPr>
            <p:cNvPr id="7" name="Rectangle 6">
              <a:extLst>
                <a:ext uri="{FF2B5EF4-FFF2-40B4-BE49-F238E27FC236}">
                  <a16:creationId xmlns:a16="http://schemas.microsoft.com/office/drawing/2014/main" id="{6BA33824-393E-4876-8048-AD0434C547C6}"/>
                </a:ext>
              </a:extLst>
            </p:cNvPr>
            <p:cNvSpPr/>
            <p:nvPr/>
          </p:nvSpPr>
          <p:spPr>
            <a:xfrm>
              <a:off x="1443215" y="1632808"/>
              <a:ext cx="2752079" cy="91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n w="0"/>
                  <a:solidFill>
                    <a:schemeClr val="tx1"/>
                  </a:solidFill>
                  <a:effectLst>
                    <a:outerShdw blurRad="38100" dist="19050" dir="2700000" algn="tl" rotWithShape="0">
                      <a:schemeClr val="dk1">
                        <a:alpha val="40000"/>
                      </a:schemeClr>
                    </a:outerShdw>
                  </a:effectLst>
                </a:rPr>
                <a:t>Transaction Records</a:t>
              </a:r>
            </a:p>
          </p:txBody>
        </p:sp>
        <p:sp>
          <p:nvSpPr>
            <p:cNvPr id="8" name="Arrow: Down 7">
              <a:extLst>
                <a:ext uri="{FF2B5EF4-FFF2-40B4-BE49-F238E27FC236}">
                  <a16:creationId xmlns:a16="http://schemas.microsoft.com/office/drawing/2014/main" id="{E08CE04D-C5E5-4CC2-84D3-D36E8D14C331}"/>
                </a:ext>
              </a:extLst>
            </p:cNvPr>
            <p:cNvSpPr/>
            <p:nvPr/>
          </p:nvSpPr>
          <p:spPr>
            <a:xfrm>
              <a:off x="2375370" y="2606022"/>
              <a:ext cx="887767" cy="623656"/>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37FE3BCC-7CFC-4E0B-80B0-6D646E8113FD}"/>
                </a:ext>
              </a:extLst>
            </p:cNvPr>
            <p:cNvSpPr/>
            <p:nvPr/>
          </p:nvSpPr>
          <p:spPr>
            <a:xfrm>
              <a:off x="2375369" y="4229847"/>
              <a:ext cx="887767" cy="623656"/>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6" name="Table 5">
            <a:extLst>
              <a:ext uri="{FF2B5EF4-FFF2-40B4-BE49-F238E27FC236}">
                <a16:creationId xmlns:a16="http://schemas.microsoft.com/office/drawing/2014/main" id="{F001F237-2A67-4D2D-8918-2E6E0343B64A}"/>
              </a:ext>
            </a:extLst>
          </p:cNvPr>
          <p:cNvGraphicFramePr>
            <a:graphicFrameLocks noGrp="1"/>
          </p:cNvGraphicFramePr>
          <p:nvPr>
            <p:extLst>
              <p:ext uri="{D42A27DB-BD31-4B8C-83A1-F6EECF244321}">
                <p14:modId xmlns:p14="http://schemas.microsoft.com/office/powerpoint/2010/main" val="2739728494"/>
              </p:ext>
            </p:extLst>
          </p:nvPr>
        </p:nvGraphicFramePr>
        <p:xfrm>
          <a:off x="4963356" y="1887785"/>
          <a:ext cx="4022379" cy="3309936"/>
        </p:xfrm>
        <a:graphic>
          <a:graphicData uri="http://schemas.openxmlformats.org/drawingml/2006/table">
            <a:tbl>
              <a:tblPr firstRow="1" bandRow="1">
                <a:tableStyleId>{5C22544A-7EE6-4342-B048-85BDC9FD1C3A}</a:tableStyleId>
              </a:tblPr>
              <a:tblGrid>
                <a:gridCol w="4022379">
                  <a:extLst>
                    <a:ext uri="{9D8B030D-6E8A-4147-A177-3AD203B41FA5}">
                      <a16:colId xmlns:a16="http://schemas.microsoft.com/office/drawing/2014/main" val="1377059538"/>
                    </a:ext>
                  </a:extLst>
                </a:gridCol>
              </a:tblGrid>
              <a:tr h="551656">
                <a:tc>
                  <a:txBody>
                    <a:bodyPr/>
                    <a:lstStyle/>
                    <a:p>
                      <a:pPr algn="ctr"/>
                      <a:r>
                        <a:rPr lang="en-US" sz="1400" dirty="0">
                          <a:solidFill>
                            <a:sysClr val="windowText" lastClr="000000"/>
                          </a:solidFill>
                        </a:rPr>
                        <a:t>Examples of Risk for Filters</a:t>
                      </a:r>
                    </a:p>
                  </a:txBody>
                  <a:tcPr anchor="ctr"/>
                </a:tc>
                <a:extLst>
                  <a:ext uri="{0D108BD9-81ED-4DB2-BD59-A6C34878D82A}">
                    <a16:rowId xmlns:a16="http://schemas.microsoft.com/office/drawing/2014/main" val="1581198584"/>
                  </a:ext>
                </a:extLst>
              </a:tr>
              <a:tr h="551656">
                <a:tc>
                  <a:txBody>
                    <a:bodyPr/>
                    <a:lstStyle/>
                    <a:p>
                      <a:r>
                        <a:rPr lang="en-US" sz="1400" dirty="0">
                          <a:solidFill>
                            <a:sysClr val="windowText" lastClr="000000"/>
                          </a:solidFill>
                        </a:rPr>
                        <a:t>Unauthorized salary increases</a:t>
                      </a:r>
                    </a:p>
                  </a:txBody>
                  <a:tcPr anchor="ctr"/>
                </a:tc>
                <a:extLst>
                  <a:ext uri="{0D108BD9-81ED-4DB2-BD59-A6C34878D82A}">
                    <a16:rowId xmlns:a16="http://schemas.microsoft.com/office/drawing/2014/main" val="28125018"/>
                  </a:ext>
                </a:extLst>
              </a:tr>
              <a:tr h="551656">
                <a:tc>
                  <a:txBody>
                    <a:bodyPr/>
                    <a:lstStyle/>
                    <a:p>
                      <a:r>
                        <a:rPr lang="en-US" sz="1400" dirty="0">
                          <a:solidFill>
                            <a:sysClr val="windowText" lastClr="000000"/>
                          </a:solidFill>
                        </a:rPr>
                        <a:t>Inflated overtime hours</a:t>
                      </a:r>
                    </a:p>
                  </a:txBody>
                  <a:tcPr anchor="ctr"/>
                </a:tc>
                <a:extLst>
                  <a:ext uri="{0D108BD9-81ED-4DB2-BD59-A6C34878D82A}">
                    <a16:rowId xmlns:a16="http://schemas.microsoft.com/office/drawing/2014/main" val="3029068600"/>
                  </a:ext>
                </a:extLst>
              </a:tr>
              <a:tr h="551656">
                <a:tc>
                  <a:txBody>
                    <a:bodyPr/>
                    <a:lstStyle/>
                    <a:p>
                      <a:r>
                        <a:rPr lang="en-US" sz="1400" dirty="0">
                          <a:solidFill>
                            <a:sysClr val="windowText" lastClr="000000"/>
                          </a:solidFill>
                        </a:rPr>
                        <a:t>Payments to Terminated employees</a:t>
                      </a:r>
                    </a:p>
                  </a:txBody>
                  <a:tcPr anchor="ctr"/>
                </a:tc>
                <a:extLst>
                  <a:ext uri="{0D108BD9-81ED-4DB2-BD59-A6C34878D82A}">
                    <a16:rowId xmlns:a16="http://schemas.microsoft.com/office/drawing/2014/main" val="2224307073"/>
                  </a:ext>
                </a:extLst>
              </a:tr>
              <a:tr h="551656">
                <a:tc>
                  <a:txBody>
                    <a:bodyPr/>
                    <a:lstStyle/>
                    <a:p>
                      <a:r>
                        <a:rPr lang="en-US" sz="1400" dirty="0">
                          <a:solidFill>
                            <a:sysClr val="windowText" lastClr="000000"/>
                          </a:solidFill>
                        </a:rPr>
                        <a:t>Duplicate Payments</a:t>
                      </a:r>
                    </a:p>
                  </a:txBody>
                  <a:tcPr anchor="ctr"/>
                </a:tc>
                <a:extLst>
                  <a:ext uri="{0D108BD9-81ED-4DB2-BD59-A6C34878D82A}">
                    <a16:rowId xmlns:a16="http://schemas.microsoft.com/office/drawing/2014/main" val="3175202441"/>
                  </a:ext>
                </a:extLst>
              </a:tr>
              <a:tr h="551656">
                <a:tc>
                  <a:txBody>
                    <a:bodyPr/>
                    <a:lstStyle/>
                    <a:p>
                      <a:r>
                        <a:rPr lang="en-US" sz="1400" dirty="0">
                          <a:solidFill>
                            <a:sysClr val="windowText" lastClr="000000"/>
                          </a:solidFill>
                        </a:rPr>
                        <a:t>Unauthorized travel/vacation payments</a:t>
                      </a:r>
                    </a:p>
                  </a:txBody>
                  <a:tcPr anchor="ctr"/>
                </a:tc>
                <a:extLst>
                  <a:ext uri="{0D108BD9-81ED-4DB2-BD59-A6C34878D82A}">
                    <a16:rowId xmlns:a16="http://schemas.microsoft.com/office/drawing/2014/main" val="1654340643"/>
                  </a:ext>
                </a:extLst>
              </a:tr>
            </a:tbl>
          </a:graphicData>
        </a:graphic>
      </p:graphicFrame>
      <p:grpSp>
        <p:nvGrpSpPr>
          <p:cNvPr id="11" name="Group 10">
            <a:extLst>
              <a:ext uri="{FF2B5EF4-FFF2-40B4-BE49-F238E27FC236}">
                <a16:creationId xmlns:a16="http://schemas.microsoft.com/office/drawing/2014/main" id="{31F35A6A-C79B-4C24-ADE6-2AD8FC04ADB8}"/>
              </a:ext>
            </a:extLst>
          </p:cNvPr>
          <p:cNvGrpSpPr/>
          <p:nvPr/>
        </p:nvGrpSpPr>
        <p:grpSpPr>
          <a:xfrm>
            <a:off x="9802368" y="871344"/>
            <a:ext cx="658368" cy="5115311"/>
            <a:chOff x="9802368" y="871344"/>
            <a:chExt cx="658368" cy="5115311"/>
          </a:xfrm>
        </p:grpSpPr>
        <p:pic>
          <p:nvPicPr>
            <p:cNvPr id="9" name="Picture 8">
              <a:extLst>
                <a:ext uri="{FF2B5EF4-FFF2-40B4-BE49-F238E27FC236}">
                  <a16:creationId xmlns:a16="http://schemas.microsoft.com/office/drawing/2014/main" id="{5DDB7F62-744D-4B09-A05D-A091EEA933B9}"/>
                </a:ext>
              </a:extLst>
            </p:cNvPr>
            <p:cNvPicPr>
              <a:picLocks noChangeAspect="1"/>
            </p:cNvPicPr>
            <p:nvPr/>
          </p:nvPicPr>
          <p:blipFill rotWithShape="1">
            <a:blip r:embed="rId3"/>
            <a:srcRect l="90900" r="4801" b="4438"/>
            <a:stretch/>
          </p:blipFill>
          <p:spPr>
            <a:xfrm>
              <a:off x="10160000" y="974794"/>
              <a:ext cx="300736" cy="4908412"/>
            </a:xfrm>
            <a:prstGeom prst="rect">
              <a:avLst/>
            </a:prstGeom>
          </p:spPr>
        </p:pic>
        <p:sp>
          <p:nvSpPr>
            <p:cNvPr id="10" name="TextBox 9">
              <a:extLst>
                <a:ext uri="{FF2B5EF4-FFF2-40B4-BE49-F238E27FC236}">
                  <a16:creationId xmlns:a16="http://schemas.microsoft.com/office/drawing/2014/main" id="{547A5B85-1BD3-47F0-B69D-DA29A21E503B}"/>
                </a:ext>
              </a:extLst>
            </p:cNvPr>
            <p:cNvSpPr txBox="1"/>
            <p:nvPr/>
          </p:nvSpPr>
          <p:spPr>
            <a:xfrm>
              <a:off x="9802368" y="871344"/>
              <a:ext cx="438912" cy="5115311"/>
            </a:xfrm>
            <a:prstGeom prst="rect">
              <a:avLst/>
            </a:prstGeom>
            <a:noFill/>
          </p:spPr>
          <p:txBody>
            <a:bodyPr wrap="square" rtlCol="0">
              <a:spAutoFit/>
            </a:bodyPr>
            <a:lstStyle/>
            <a:p>
              <a:pPr algn="r">
                <a:lnSpc>
                  <a:spcPct val="150000"/>
                </a:lnSpc>
              </a:pPr>
              <a:r>
                <a:rPr lang="en-US" sz="2000" dirty="0">
                  <a:latin typeface="Times New Roman" panose="02020603050405020304" pitchFamily="18" charset="0"/>
                  <a:cs typeface="Times New Roman" panose="02020603050405020304" pitchFamily="18" charset="0"/>
                </a:rPr>
                <a:t>10</a:t>
              </a:r>
            </a:p>
            <a:p>
              <a:pPr algn="r">
                <a:lnSpc>
                  <a:spcPct val="150000"/>
                </a:lnSpc>
              </a:pPr>
              <a:endParaRPr lang="en-US" sz="2000" dirty="0">
                <a:latin typeface="Times New Roman" panose="02020603050405020304" pitchFamily="18" charset="0"/>
                <a:cs typeface="Times New Roman" panose="02020603050405020304" pitchFamily="18" charset="0"/>
              </a:endParaRPr>
            </a:p>
            <a:p>
              <a:pPr algn="r">
                <a:lnSpc>
                  <a:spcPct val="150000"/>
                </a:lnSpc>
              </a:pPr>
              <a:r>
                <a:rPr lang="en-US" sz="2000" dirty="0">
                  <a:latin typeface="Times New Roman" panose="02020603050405020304" pitchFamily="18" charset="0"/>
                  <a:cs typeface="Times New Roman" panose="02020603050405020304" pitchFamily="18" charset="0"/>
                </a:rPr>
                <a:t>8</a:t>
              </a:r>
            </a:p>
            <a:p>
              <a:pPr algn="r">
                <a:lnSpc>
                  <a:spcPct val="150000"/>
                </a:lnSpc>
              </a:pPr>
              <a:endParaRPr lang="en-US" sz="2000" dirty="0">
                <a:latin typeface="Times New Roman" panose="02020603050405020304" pitchFamily="18" charset="0"/>
                <a:cs typeface="Times New Roman" panose="02020603050405020304" pitchFamily="18" charset="0"/>
              </a:endParaRPr>
            </a:p>
            <a:p>
              <a:pPr algn="r">
                <a:lnSpc>
                  <a:spcPct val="150000"/>
                </a:lnSpc>
              </a:pPr>
              <a:r>
                <a:rPr lang="en-US" sz="2000" dirty="0">
                  <a:latin typeface="Times New Roman" panose="02020603050405020304" pitchFamily="18" charset="0"/>
                  <a:cs typeface="Times New Roman" panose="02020603050405020304" pitchFamily="18" charset="0"/>
                </a:rPr>
                <a:t>6</a:t>
              </a:r>
            </a:p>
            <a:p>
              <a:pPr algn="r">
                <a:lnSpc>
                  <a:spcPct val="150000"/>
                </a:lnSpc>
              </a:pPr>
              <a:endParaRPr lang="en-US" sz="2000" dirty="0">
                <a:latin typeface="Times New Roman" panose="02020603050405020304" pitchFamily="18" charset="0"/>
                <a:cs typeface="Times New Roman" panose="02020603050405020304" pitchFamily="18" charset="0"/>
              </a:endParaRPr>
            </a:p>
            <a:p>
              <a:pPr algn="r">
                <a:lnSpc>
                  <a:spcPct val="150000"/>
                </a:lnSpc>
              </a:pPr>
              <a:r>
                <a:rPr lang="en-US" sz="2000" dirty="0">
                  <a:latin typeface="Times New Roman" panose="02020603050405020304" pitchFamily="18" charset="0"/>
                  <a:cs typeface="Times New Roman" panose="02020603050405020304" pitchFamily="18" charset="0"/>
                </a:rPr>
                <a:t>4</a:t>
              </a:r>
            </a:p>
            <a:p>
              <a:pPr algn="r">
                <a:lnSpc>
                  <a:spcPct val="150000"/>
                </a:lnSpc>
              </a:pPr>
              <a:endParaRPr lang="en-US" sz="2000" dirty="0">
                <a:latin typeface="Times New Roman" panose="02020603050405020304" pitchFamily="18" charset="0"/>
                <a:cs typeface="Times New Roman" panose="02020603050405020304" pitchFamily="18" charset="0"/>
              </a:endParaRPr>
            </a:p>
            <a:p>
              <a:pPr algn="r">
                <a:lnSpc>
                  <a:spcPct val="150000"/>
                </a:lnSpc>
              </a:pPr>
              <a:r>
                <a:rPr lang="en-US" sz="2000" dirty="0">
                  <a:latin typeface="Times New Roman" panose="02020603050405020304" pitchFamily="18" charset="0"/>
                  <a:cs typeface="Times New Roman" panose="02020603050405020304" pitchFamily="18" charset="0"/>
                </a:rPr>
                <a:t>2</a:t>
              </a:r>
            </a:p>
            <a:p>
              <a:pPr algn="r">
                <a:lnSpc>
                  <a:spcPct val="150000"/>
                </a:lnSpc>
              </a:pPr>
              <a:endParaRPr lang="en-US" sz="2000" dirty="0">
                <a:latin typeface="Times New Roman" panose="02020603050405020304" pitchFamily="18" charset="0"/>
                <a:cs typeface="Times New Roman" panose="02020603050405020304" pitchFamily="18" charset="0"/>
              </a:endParaRPr>
            </a:p>
            <a:p>
              <a:pPr algn="r">
                <a:lnSpc>
                  <a:spcPct val="150000"/>
                </a:lnSpc>
              </a:pPr>
              <a:r>
                <a:rPr lang="en-US" sz="2000" dirty="0">
                  <a:latin typeface="Times New Roman" panose="02020603050405020304" pitchFamily="18" charset="0"/>
                  <a:cs typeface="Times New Roman" panose="02020603050405020304" pitchFamily="18" charset="0"/>
                </a:rPr>
                <a:t>0</a:t>
              </a:r>
            </a:p>
          </p:txBody>
        </p:sp>
      </p:grpSp>
    </p:spTree>
    <p:extLst>
      <p:ext uri="{BB962C8B-B14F-4D97-AF65-F5344CB8AC3E}">
        <p14:creationId xmlns:p14="http://schemas.microsoft.com/office/powerpoint/2010/main" val="299643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3970" y="718198"/>
            <a:ext cx="5100500" cy="808038"/>
          </a:xfrm>
        </p:spPr>
        <p:txBody>
          <a:bodyPr/>
          <a:lstStyle/>
          <a:p>
            <a:r>
              <a:rPr lang="en-US" altLang="zh-TW" sz="2400" b="1" dirty="0"/>
              <a:t>“Risk Space”</a:t>
            </a:r>
            <a:endParaRPr lang="zh-TW" altLang="en-US" sz="2800" b="1" dirty="0"/>
          </a:p>
        </p:txBody>
      </p:sp>
      <p:sp>
        <p:nvSpPr>
          <p:cNvPr id="4" name="投影片編號版面配置區 3"/>
          <p:cNvSpPr>
            <a:spLocks noGrp="1"/>
          </p:cNvSpPr>
          <p:nvPr>
            <p:ph type="sldNum" sz="quarter" idx="10"/>
          </p:nvPr>
        </p:nvSpPr>
        <p:spPr/>
        <p:txBody>
          <a:bodyPr/>
          <a:lstStyle/>
          <a:p>
            <a:pPr>
              <a:defRPr/>
            </a:pPr>
            <a:fld id="{45488343-B159-074D-B355-B61FD1A20D53}" type="slidenum">
              <a:rPr lang="en-US" smtClean="0"/>
              <a:pPr>
                <a:defRPr/>
              </a:pPr>
              <a:t>4</a:t>
            </a:fld>
            <a:endParaRPr lang="en-US"/>
          </a:p>
        </p:txBody>
      </p:sp>
      <p:grpSp>
        <p:nvGrpSpPr>
          <p:cNvPr id="15" name="Group 14">
            <a:extLst>
              <a:ext uri="{FF2B5EF4-FFF2-40B4-BE49-F238E27FC236}">
                <a16:creationId xmlns:a16="http://schemas.microsoft.com/office/drawing/2014/main" id="{9EA84DD6-C4DA-42B7-BFAA-8BA9E219283C}"/>
              </a:ext>
            </a:extLst>
          </p:cNvPr>
          <p:cNvGrpSpPr/>
          <p:nvPr/>
        </p:nvGrpSpPr>
        <p:grpSpPr>
          <a:xfrm>
            <a:off x="1025430" y="999921"/>
            <a:ext cx="4889100" cy="4768553"/>
            <a:chOff x="1025430" y="999921"/>
            <a:chExt cx="4889100" cy="4768553"/>
          </a:xfrm>
        </p:grpSpPr>
        <p:grpSp>
          <p:nvGrpSpPr>
            <p:cNvPr id="10" name="Group 9">
              <a:extLst>
                <a:ext uri="{FF2B5EF4-FFF2-40B4-BE49-F238E27FC236}">
                  <a16:creationId xmlns:a16="http://schemas.microsoft.com/office/drawing/2014/main" id="{D6AC413F-E269-4596-B614-AFDDA06DFD99}"/>
                </a:ext>
              </a:extLst>
            </p:cNvPr>
            <p:cNvGrpSpPr/>
            <p:nvPr/>
          </p:nvGrpSpPr>
          <p:grpSpPr>
            <a:xfrm>
              <a:off x="1117432" y="1659730"/>
              <a:ext cx="3741444" cy="3973741"/>
              <a:chOff x="1031437" y="1336813"/>
              <a:chExt cx="4762694" cy="4908414"/>
            </a:xfrm>
          </p:grpSpPr>
          <p:pic>
            <p:nvPicPr>
              <p:cNvPr id="13" name="Picture 12">
                <a:extLst>
                  <a:ext uri="{FF2B5EF4-FFF2-40B4-BE49-F238E27FC236}">
                    <a16:creationId xmlns:a16="http://schemas.microsoft.com/office/drawing/2014/main" id="{B9D9646E-80D5-4360-9642-4E213F9CD9BE}"/>
                  </a:ext>
                </a:extLst>
              </p:cNvPr>
              <p:cNvPicPr>
                <a:picLocks noChangeAspect="1"/>
              </p:cNvPicPr>
              <p:nvPr/>
            </p:nvPicPr>
            <p:blipFill rotWithShape="1">
              <a:blip r:embed="rId3"/>
              <a:srcRect l="91799" t="4077" r="5146" b="6054"/>
              <a:stretch/>
            </p:blipFill>
            <p:spPr>
              <a:xfrm rot="3247491">
                <a:off x="2360061" y="3754929"/>
                <a:ext cx="273396" cy="2930644"/>
              </a:xfrm>
              <a:prstGeom prst="rect">
                <a:avLst/>
              </a:prstGeom>
            </p:spPr>
          </p:pic>
          <p:pic>
            <p:nvPicPr>
              <p:cNvPr id="9" name="Picture 8">
                <a:extLst>
                  <a:ext uri="{FF2B5EF4-FFF2-40B4-BE49-F238E27FC236}">
                    <a16:creationId xmlns:a16="http://schemas.microsoft.com/office/drawing/2014/main" id="{5DDB7F62-744D-4B09-A05D-A091EEA933B9}"/>
                  </a:ext>
                </a:extLst>
              </p:cNvPr>
              <p:cNvPicPr>
                <a:picLocks noChangeAspect="1"/>
              </p:cNvPicPr>
              <p:nvPr/>
            </p:nvPicPr>
            <p:blipFill rotWithShape="1">
              <a:blip r:embed="rId3"/>
              <a:srcRect l="90902" r="5146" b="4438"/>
              <a:stretch/>
            </p:blipFill>
            <p:spPr>
              <a:xfrm>
                <a:off x="1095131" y="1336813"/>
                <a:ext cx="276469" cy="4908412"/>
              </a:xfrm>
              <a:prstGeom prst="rect">
                <a:avLst/>
              </a:prstGeom>
            </p:spPr>
          </p:pic>
          <p:pic>
            <p:nvPicPr>
              <p:cNvPr id="11" name="Picture 10">
                <a:extLst>
                  <a:ext uri="{FF2B5EF4-FFF2-40B4-BE49-F238E27FC236}">
                    <a16:creationId xmlns:a16="http://schemas.microsoft.com/office/drawing/2014/main" id="{F43E4879-4250-4C99-BB81-F8F0B8CC4904}"/>
                  </a:ext>
                </a:extLst>
              </p:cNvPr>
              <p:cNvPicPr>
                <a:picLocks noChangeAspect="1"/>
              </p:cNvPicPr>
              <p:nvPr/>
            </p:nvPicPr>
            <p:blipFill rotWithShape="1">
              <a:blip r:embed="rId3"/>
              <a:srcRect l="91799" t="4077" r="5146" b="6054"/>
              <a:stretch/>
            </p:blipFill>
            <p:spPr>
              <a:xfrm rot="5400000">
                <a:off x="3379300" y="3830396"/>
                <a:ext cx="213700" cy="4615962"/>
              </a:xfrm>
              <a:prstGeom prst="rect">
                <a:avLst/>
              </a:prstGeom>
            </p:spPr>
          </p:pic>
        </p:grpSp>
        <p:cxnSp>
          <p:nvCxnSpPr>
            <p:cNvPr id="21" name="Straight Arrow Connector 20">
              <a:extLst>
                <a:ext uri="{FF2B5EF4-FFF2-40B4-BE49-F238E27FC236}">
                  <a16:creationId xmlns:a16="http://schemas.microsoft.com/office/drawing/2014/main" id="{11A774EA-E287-4C14-8367-31956A92E6C9}"/>
                </a:ext>
              </a:extLst>
            </p:cNvPr>
            <p:cNvCxnSpPr/>
            <p:nvPr/>
          </p:nvCxnSpPr>
          <p:spPr>
            <a:xfrm flipV="1">
              <a:off x="1025430" y="1859972"/>
              <a:ext cx="0" cy="360049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BD3253EE-CC5B-4481-A023-D8D0617A61B0}"/>
                </a:ext>
              </a:extLst>
            </p:cNvPr>
            <p:cNvCxnSpPr>
              <a:cxnSpLocks/>
            </p:cNvCxnSpPr>
            <p:nvPr/>
          </p:nvCxnSpPr>
          <p:spPr>
            <a:xfrm>
              <a:off x="1246236" y="5747869"/>
              <a:ext cx="3681046" cy="2060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F3D7093B-808B-42A5-9C2D-5C44F9A42902}"/>
                </a:ext>
              </a:extLst>
            </p:cNvPr>
            <p:cNvCxnSpPr>
              <a:cxnSpLocks/>
            </p:cNvCxnSpPr>
            <p:nvPr/>
          </p:nvCxnSpPr>
          <p:spPr>
            <a:xfrm flipV="1">
              <a:off x="1050144" y="3584813"/>
              <a:ext cx="2923280" cy="207337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5" name="Straight Connector 4">
              <a:extLst>
                <a:ext uri="{FF2B5EF4-FFF2-40B4-BE49-F238E27FC236}">
                  <a16:creationId xmlns:a16="http://schemas.microsoft.com/office/drawing/2014/main" id="{A3124710-90FB-481B-8BFA-A6767C6BEAF7}"/>
                </a:ext>
              </a:extLst>
            </p:cNvPr>
            <p:cNvCxnSpPr>
              <a:cxnSpLocks/>
            </p:cNvCxnSpPr>
            <p:nvPr/>
          </p:nvCxnSpPr>
          <p:spPr>
            <a:xfrm flipV="1">
              <a:off x="1927144" y="3889517"/>
              <a:ext cx="2145493" cy="1568276"/>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A6C060FD-385A-407C-BE00-030FD9BCAD21}"/>
                </a:ext>
              </a:extLst>
            </p:cNvPr>
            <p:cNvCxnSpPr>
              <a:cxnSpLocks/>
            </p:cNvCxnSpPr>
            <p:nvPr/>
          </p:nvCxnSpPr>
          <p:spPr>
            <a:xfrm flipV="1">
              <a:off x="2275762" y="3889517"/>
              <a:ext cx="2145493" cy="1568276"/>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71AA6D10-73F2-4EC1-8C86-107872BC0123}"/>
                </a:ext>
              </a:extLst>
            </p:cNvPr>
            <p:cNvCxnSpPr>
              <a:cxnSpLocks/>
            </p:cNvCxnSpPr>
            <p:nvPr/>
          </p:nvCxnSpPr>
          <p:spPr>
            <a:xfrm flipV="1">
              <a:off x="2655856" y="3892028"/>
              <a:ext cx="2145493" cy="1568276"/>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3D4034E1-AC9E-4C1D-B8C5-31C3D7563C61}"/>
                </a:ext>
              </a:extLst>
            </p:cNvPr>
            <p:cNvCxnSpPr>
              <a:cxnSpLocks/>
            </p:cNvCxnSpPr>
            <p:nvPr/>
          </p:nvCxnSpPr>
          <p:spPr>
            <a:xfrm flipV="1">
              <a:off x="3055108" y="3878634"/>
              <a:ext cx="2145493" cy="1568276"/>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C3ED069A-F91D-4F25-A027-E67AD2E8E266}"/>
                </a:ext>
              </a:extLst>
            </p:cNvPr>
            <p:cNvCxnSpPr>
              <a:cxnSpLocks/>
            </p:cNvCxnSpPr>
            <p:nvPr/>
          </p:nvCxnSpPr>
          <p:spPr>
            <a:xfrm flipV="1">
              <a:off x="3396833" y="3898055"/>
              <a:ext cx="2145493" cy="1568276"/>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D067441C-4381-4FC3-BF4A-98E28B2D7F00}"/>
                </a:ext>
              </a:extLst>
            </p:cNvPr>
            <p:cNvCxnSpPr>
              <a:cxnSpLocks/>
            </p:cNvCxnSpPr>
            <p:nvPr/>
          </p:nvCxnSpPr>
          <p:spPr>
            <a:xfrm flipV="1">
              <a:off x="3769037" y="3854218"/>
              <a:ext cx="2145493" cy="1568276"/>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5B5B4EA9-D973-46C3-B570-F1029908EACD}"/>
                </a:ext>
              </a:extLst>
            </p:cNvPr>
            <p:cNvCxnSpPr>
              <a:cxnSpLocks/>
            </p:cNvCxnSpPr>
            <p:nvPr/>
          </p:nvCxnSpPr>
          <p:spPr>
            <a:xfrm flipV="1">
              <a:off x="1591483" y="2201281"/>
              <a:ext cx="0" cy="2877790"/>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F09B60CF-19AB-4F21-8DCD-70F279727E99}"/>
                </a:ext>
              </a:extLst>
            </p:cNvPr>
            <p:cNvCxnSpPr>
              <a:cxnSpLocks/>
            </p:cNvCxnSpPr>
            <p:nvPr/>
          </p:nvCxnSpPr>
          <p:spPr>
            <a:xfrm flipV="1">
              <a:off x="1828441" y="2054743"/>
              <a:ext cx="0" cy="2877790"/>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41DABF2D-CE00-4D62-9A02-88FF52092870}"/>
                </a:ext>
              </a:extLst>
            </p:cNvPr>
            <p:cNvCxnSpPr>
              <a:cxnSpLocks/>
            </p:cNvCxnSpPr>
            <p:nvPr/>
          </p:nvCxnSpPr>
          <p:spPr>
            <a:xfrm flipV="1">
              <a:off x="2077556" y="1859972"/>
              <a:ext cx="0" cy="2877790"/>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9802D1E3-9695-4223-85C1-C725076AC2F6}"/>
                </a:ext>
              </a:extLst>
            </p:cNvPr>
            <p:cNvCxnSpPr>
              <a:cxnSpLocks/>
            </p:cNvCxnSpPr>
            <p:nvPr/>
          </p:nvCxnSpPr>
          <p:spPr>
            <a:xfrm flipV="1">
              <a:off x="2317879" y="1668522"/>
              <a:ext cx="0" cy="2877790"/>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56BCE508-A1A7-4FDE-A1C6-38303C47FDE4}"/>
                </a:ext>
              </a:extLst>
            </p:cNvPr>
            <p:cNvCxnSpPr>
              <a:cxnSpLocks/>
            </p:cNvCxnSpPr>
            <p:nvPr/>
          </p:nvCxnSpPr>
          <p:spPr>
            <a:xfrm flipV="1">
              <a:off x="2576846" y="1526236"/>
              <a:ext cx="0" cy="2877790"/>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581BBE8D-0987-462B-8F70-BEA956451B29}"/>
                </a:ext>
              </a:extLst>
            </p:cNvPr>
            <p:cNvCxnSpPr>
              <a:cxnSpLocks/>
            </p:cNvCxnSpPr>
            <p:nvPr/>
          </p:nvCxnSpPr>
          <p:spPr>
            <a:xfrm flipV="1">
              <a:off x="2878441" y="1282982"/>
              <a:ext cx="0" cy="2877790"/>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19C3DFE8-CD0D-4610-AE49-9AE3CC118DAF}"/>
                </a:ext>
              </a:extLst>
            </p:cNvPr>
            <p:cNvCxnSpPr>
              <a:cxnSpLocks/>
            </p:cNvCxnSpPr>
            <p:nvPr/>
          </p:nvCxnSpPr>
          <p:spPr>
            <a:xfrm flipV="1">
              <a:off x="1380278" y="3254686"/>
              <a:ext cx="2145493" cy="1568276"/>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E8B39568-234B-4634-9671-97328965F414}"/>
                </a:ext>
              </a:extLst>
            </p:cNvPr>
            <p:cNvCxnSpPr>
              <a:cxnSpLocks/>
            </p:cNvCxnSpPr>
            <p:nvPr/>
          </p:nvCxnSpPr>
          <p:spPr>
            <a:xfrm flipV="1">
              <a:off x="1399174" y="2869590"/>
              <a:ext cx="2145493" cy="1568276"/>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8C1F693B-4E8F-4298-95C9-81EB6C21F1DF}"/>
                </a:ext>
              </a:extLst>
            </p:cNvPr>
            <p:cNvCxnSpPr>
              <a:cxnSpLocks/>
            </p:cNvCxnSpPr>
            <p:nvPr/>
          </p:nvCxnSpPr>
          <p:spPr>
            <a:xfrm flipV="1">
              <a:off x="1385277" y="2505565"/>
              <a:ext cx="2145493" cy="1568276"/>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09C288A1-7027-4154-91CF-7A3A92FAA0BA}"/>
                </a:ext>
              </a:extLst>
            </p:cNvPr>
            <p:cNvCxnSpPr>
              <a:cxnSpLocks/>
            </p:cNvCxnSpPr>
            <p:nvPr/>
          </p:nvCxnSpPr>
          <p:spPr>
            <a:xfrm flipV="1">
              <a:off x="1361382" y="2129928"/>
              <a:ext cx="2145493" cy="1568276"/>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709BA662-AC70-4853-83FF-AB427EFAEB3D}"/>
                </a:ext>
              </a:extLst>
            </p:cNvPr>
            <p:cNvCxnSpPr>
              <a:cxnSpLocks/>
            </p:cNvCxnSpPr>
            <p:nvPr/>
          </p:nvCxnSpPr>
          <p:spPr>
            <a:xfrm flipV="1">
              <a:off x="1393166" y="1738347"/>
              <a:ext cx="2145493" cy="1568276"/>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BF7DD1CD-22AB-41F7-81FF-90DFB54D2D38}"/>
                </a:ext>
              </a:extLst>
            </p:cNvPr>
            <p:cNvCxnSpPr>
              <a:cxnSpLocks/>
            </p:cNvCxnSpPr>
            <p:nvPr/>
          </p:nvCxnSpPr>
          <p:spPr>
            <a:xfrm flipV="1">
              <a:off x="1369271" y="1366318"/>
              <a:ext cx="2145493" cy="1568276"/>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1C5492D8-6869-4147-92E6-0ABB1E28F2AC}"/>
                </a:ext>
              </a:extLst>
            </p:cNvPr>
            <p:cNvCxnSpPr>
              <a:cxnSpLocks/>
            </p:cNvCxnSpPr>
            <p:nvPr/>
          </p:nvCxnSpPr>
          <p:spPr>
            <a:xfrm flipV="1">
              <a:off x="1371598" y="999921"/>
              <a:ext cx="2145493" cy="1568276"/>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007BB647-7469-4982-AEA8-7A787F0E36FB}"/>
                </a:ext>
              </a:extLst>
            </p:cNvPr>
            <p:cNvCxnSpPr>
              <a:cxnSpLocks/>
            </p:cNvCxnSpPr>
            <p:nvPr/>
          </p:nvCxnSpPr>
          <p:spPr>
            <a:xfrm>
              <a:off x="3086759" y="4295587"/>
              <a:ext cx="2385221" cy="0"/>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E7A732F1-3273-4719-8B23-6911BBD64C35}"/>
                </a:ext>
              </a:extLst>
            </p:cNvPr>
            <p:cNvCxnSpPr>
              <a:cxnSpLocks/>
            </p:cNvCxnSpPr>
            <p:nvPr/>
          </p:nvCxnSpPr>
          <p:spPr>
            <a:xfrm>
              <a:off x="2878441" y="4437866"/>
              <a:ext cx="2385221" cy="0"/>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F9A773D0-B7D1-4BFC-8CF4-9323BF1AF7AD}"/>
                </a:ext>
              </a:extLst>
            </p:cNvPr>
            <p:cNvCxnSpPr>
              <a:cxnSpLocks/>
            </p:cNvCxnSpPr>
            <p:nvPr/>
          </p:nvCxnSpPr>
          <p:spPr>
            <a:xfrm>
              <a:off x="2723859" y="4596784"/>
              <a:ext cx="2385221" cy="0"/>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133A3D40-E3B5-4B3C-9E72-69571D568325}"/>
                </a:ext>
              </a:extLst>
            </p:cNvPr>
            <p:cNvCxnSpPr>
              <a:cxnSpLocks/>
            </p:cNvCxnSpPr>
            <p:nvPr/>
          </p:nvCxnSpPr>
          <p:spPr>
            <a:xfrm>
              <a:off x="2488122" y="4721515"/>
              <a:ext cx="2385221" cy="0"/>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id="{DF1798AE-2E6C-4205-BCA3-DDE8A8C80806}"/>
                </a:ext>
              </a:extLst>
            </p:cNvPr>
            <p:cNvCxnSpPr>
              <a:cxnSpLocks/>
            </p:cNvCxnSpPr>
            <p:nvPr/>
          </p:nvCxnSpPr>
          <p:spPr>
            <a:xfrm>
              <a:off x="2323376" y="4861108"/>
              <a:ext cx="2385221" cy="0"/>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F99268E3-A5EC-4088-BD90-DF906FDBB3BD}"/>
                </a:ext>
              </a:extLst>
            </p:cNvPr>
            <p:cNvCxnSpPr>
              <a:cxnSpLocks/>
            </p:cNvCxnSpPr>
            <p:nvPr/>
          </p:nvCxnSpPr>
          <p:spPr>
            <a:xfrm>
              <a:off x="2086348" y="4995971"/>
              <a:ext cx="2385221" cy="0"/>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8FF5704C-09C2-4ECC-A72D-091E731E0F5D}"/>
                </a:ext>
              </a:extLst>
            </p:cNvPr>
            <p:cNvCxnSpPr>
              <a:cxnSpLocks/>
            </p:cNvCxnSpPr>
            <p:nvPr/>
          </p:nvCxnSpPr>
          <p:spPr>
            <a:xfrm>
              <a:off x="1927773" y="5136695"/>
              <a:ext cx="2385221" cy="0"/>
            </a:xfrm>
            <a:prstGeom prst="line">
              <a:avLst/>
            </a:prstGeom>
            <a:ln w="3175">
              <a:prstDash val="dash"/>
            </a:ln>
          </p:spPr>
          <p:style>
            <a:lnRef idx="1">
              <a:schemeClr val="dk1"/>
            </a:lnRef>
            <a:fillRef idx="0">
              <a:schemeClr val="dk1"/>
            </a:fillRef>
            <a:effectRef idx="0">
              <a:schemeClr val="dk1"/>
            </a:effectRef>
            <a:fontRef idx="minor">
              <a:schemeClr val="tx1"/>
            </a:fontRef>
          </p:style>
        </p:cxnSp>
        <p:cxnSp>
          <p:nvCxnSpPr>
            <p:cNvPr id="45" name="Straight Connector 44">
              <a:extLst>
                <a:ext uri="{FF2B5EF4-FFF2-40B4-BE49-F238E27FC236}">
                  <a16:creationId xmlns:a16="http://schemas.microsoft.com/office/drawing/2014/main" id="{FBD1010F-ECF3-453F-863A-6444A006006D}"/>
                </a:ext>
              </a:extLst>
            </p:cNvPr>
            <p:cNvCxnSpPr>
              <a:cxnSpLocks/>
            </p:cNvCxnSpPr>
            <p:nvPr/>
          </p:nvCxnSpPr>
          <p:spPr>
            <a:xfrm>
              <a:off x="1692831" y="5280302"/>
              <a:ext cx="2385221" cy="0"/>
            </a:xfrm>
            <a:prstGeom prst="line">
              <a:avLst/>
            </a:prstGeom>
            <a:ln w="3175">
              <a:prstDash val="dash"/>
            </a:ln>
          </p:spPr>
          <p:style>
            <a:lnRef idx="1">
              <a:schemeClr val="dk1"/>
            </a:lnRef>
            <a:fillRef idx="0">
              <a:schemeClr val="dk1"/>
            </a:fillRef>
            <a:effectRef idx="0">
              <a:schemeClr val="dk1"/>
            </a:effectRef>
            <a:fontRef idx="minor">
              <a:schemeClr val="tx1"/>
            </a:fontRef>
          </p:style>
        </p:cxnSp>
      </p:grpSp>
      <p:pic>
        <p:nvPicPr>
          <p:cNvPr id="50" name="Picture 49">
            <a:extLst>
              <a:ext uri="{FF2B5EF4-FFF2-40B4-BE49-F238E27FC236}">
                <a16:creationId xmlns:a16="http://schemas.microsoft.com/office/drawing/2014/main" id="{753E0F6B-2122-4E39-A604-E4D42F18512A}"/>
              </a:ext>
            </a:extLst>
          </p:cNvPr>
          <p:cNvPicPr>
            <a:picLocks noChangeAspect="1"/>
          </p:cNvPicPr>
          <p:nvPr/>
        </p:nvPicPr>
        <p:blipFill>
          <a:blip r:embed="rId4"/>
          <a:stretch>
            <a:fillRect/>
          </a:stretch>
        </p:blipFill>
        <p:spPr>
          <a:xfrm>
            <a:off x="4880659" y="1481882"/>
            <a:ext cx="7001360" cy="4109013"/>
          </a:xfrm>
          <a:prstGeom prst="rect">
            <a:avLst/>
          </a:prstGeom>
        </p:spPr>
      </p:pic>
    </p:spTree>
    <p:extLst>
      <p:ext uri="{BB962C8B-B14F-4D97-AF65-F5344CB8AC3E}">
        <p14:creationId xmlns:p14="http://schemas.microsoft.com/office/powerpoint/2010/main" val="19539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58887" y="2047420"/>
            <a:ext cx="1764494" cy="808038"/>
          </a:xfrm>
        </p:spPr>
        <p:txBody>
          <a:bodyPr/>
          <a:lstStyle/>
          <a:p>
            <a:r>
              <a:rPr lang="en-US" altLang="zh-TW" sz="2000" b="1" dirty="0"/>
              <a:t>Euclidian </a:t>
            </a:r>
            <a:endParaRPr lang="zh-TW" altLang="en-US" sz="2400" b="1" dirty="0"/>
          </a:p>
        </p:txBody>
      </p:sp>
      <p:sp>
        <p:nvSpPr>
          <p:cNvPr id="4" name="投影片編號版面配置區 3"/>
          <p:cNvSpPr>
            <a:spLocks noGrp="1"/>
          </p:cNvSpPr>
          <p:nvPr>
            <p:ph type="sldNum" sz="quarter" idx="10"/>
          </p:nvPr>
        </p:nvSpPr>
        <p:spPr/>
        <p:txBody>
          <a:bodyPr/>
          <a:lstStyle/>
          <a:p>
            <a:pPr>
              <a:defRPr/>
            </a:pPr>
            <a:fld id="{45488343-B159-074D-B355-B61FD1A20D53}" type="slidenum">
              <a:rPr lang="en-US" smtClean="0"/>
              <a:pPr>
                <a:defRPr/>
              </a:pPr>
              <a:t>5</a:t>
            </a:fld>
            <a:endParaRPr lang="en-US"/>
          </a:p>
        </p:txBody>
      </p:sp>
      <p:grpSp>
        <p:nvGrpSpPr>
          <p:cNvPr id="12" name="Group 11">
            <a:extLst>
              <a:ext uri="{FF2B5EF4-FFF2-40B4-BE49-F238E27FC236}">
                <a16:creationId xmlns:a16="http://schemas.microsoft.com/office/drawing/2014/main" id="{CF5F09C8-5E42-446E-914B-51583536AEBD}"/>
              </a:ext>
            </a:extLst>
          </p:cNvPr>
          <p:cNvGrpSpPr/>
          <p:nvPr/>
        </p:nvGrpSpPr>
        <p:grpSpPr>
          <a:xfrm>
            <a:off x="3176155" y="1819283"/>
            <a:ext cx="3955474" cy="1391191"/>
            <a:chOff x="3176155" y="1819283"/>
            <a:chExt cx="3955474" cy="1391191"/>
          </a:xfrm>
        </p:grpSpPr>
        <p:pic>
          <p:nvPicPr>
            <p:cNvPr id="13" name="Picture 12">
              <a:extLst>
                <a:ext uri="{FF2B5EF4-FFF2-40B4-BE49-F238E27FC236}">
                  <a16:creationId xmlns:a16="http://schemas.microsoft.com/office/drawing/2014/main" id="{CFB79C34-E2A5-4786-A876-15762211092D}"/>
                </a:ext>
              </a:extLst>
            </p:cNvPr>
            <p:cNvPicPr>
              <a:picLocks noChangeAspect="1"/>
            </p:cNvPicPr>
            <p:nvPr/>
          </p:nvPicPr>
          <p:blipFill rotWithShape="1">
            <a:blip r:embed="rId3">
              <a:extLst>
                <a:ext uri="{28A0092B-C50C-407E-A947-70E740481C1C}">
                  <a14:useLocalDpi xmlns:a14="http://schemas.microsoft.com/office/drawing/2010/main" val="0"/>
                </a:ext>
              </a:extLst>
            </a:blip>
            <a:srcRect r="90683"/>
            <a:stretch/>
          </p:blipFill>
          <p:spPr>
            <a:xfrm>
              <a:off x="3176155" y="1819283"/>
              <a:ext cx="1212234" cy="1391191"/>
            </a:xfrm>
            <a:prstGeom prst="rect">
              <a:avLst/>
            </a:prstGeom>
          </p:spPr>
        </p:pic>
        <p:pic>
          <p:nvPicPr>
            <p:cNvPr id="17" name="Picture 16">
              <a:extLst>
                <a:ext uri="{FF2B5EF4-FFF2-40B4-BE49-F238E27FC236}">
                  <a16:creationId xmlns:a16="http://schemas.microsoft.com/office/drawing/2014/main" id="{961078E4-A18D-4325-AC96-6027EA3FCB10}"/>
                </a:ext>
              </a:extLst>
            </p:cNvPr>
            <p:cNvPicPr>
              <a:picLocks noChangeAspect="1"/>
            </p:cNvPicPr>
            <p:nvPr/>
          </p:nvPicPr>
          <p:blipFill rotWithShape="1">
            <a:blip r:embed="rId3">
              <a:extLst>
                <a:ext uri="{28A0092B-C50C-407E-A947-70E740481C1C}">
                  <a14:useLocalDpi xmlns:a14="http://schemas.microsoft.com/office/drawing/2010/main" val="0"/>
                </a:ext>
              </a:extLst>
            </a:blip>
            <a:srcRect l="78916"/>
            <a:stretch/>
          </p:blipFill>
          <p:spPr>
            <a:xfrm>
              <a:off x="4388389" y="1819283"/>
              <a:ext cx="2743240" cy="1391191"/>
            </a:xfrm>
            <a:prstGeom prst="rect">
              <a:avLst/>
            </a:prstGeom>
          </p:spPr>
        </p:pic>
      </p:grpSp>
      <p:grpSp>
        <p:nvGrpSpPr>
          <p:cNvPr id="45" name="Group 44">
            <a:extLst>
              <a:ext uri="{FF2B5EF4-FFF2-40B4-BE49-F238E27FC236}">
                <a16:creationId xmlns:a16="http://schemas.microsoft.com/office/drawing/2014/main" id="{AD6C2F60-37A8-4BC8-B3A8-AE125DF0781F}"/>
              </a:ext>
            </a:extLst>
          </p:cNvPr>
          <p:cNvGrpSpPr/>
          <p:nvPr/>
        </p:nvGrpSpPr>
        <p:grpSpPr>
          <a:xfrm>
            <a:off x="1466536" y="4155453"/>
            <a:ext cx="6204099" cy="872809"/>
            <a:chOff x="1466536" y="3801885"/>
            <a:chExt cx="6204099" cy="872809"/>
          </a:xfrm>
        </p:grpSpPr>
        <p:pic>
          <p:nvPicPr>
            <p:cNvPr id="11" name="Picture 10" descr="A close up of a logo&#10;&#10;Description automatically generated">
              <a:extLst>
                <a:ext uri="{FF2B5EF4-FFF2-40B4-BE49-F238E27FC236}">
                  <a16:creationId xmlns:a16="http://schemas.microsoft.com/office/drawing/2014/main" id="{04522D35-4726-4AF3-9ED4-2DB8DBA57B47}"/>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176155" y="3801885"/>
              <a:ext cx="4494480" cy="833654"/>
            </a:xfrm>
            <a:prstGeom prst="rect">
              <a:avLst/>
            </a:prstGeom>
          </p:spPr>
        </p:pic>
        <p:sp>
          <p:nvSpPr>
            <p:cNvPr id="47" name="標題 1">
              <a:extLst>
                <a:ext uri="{FF2B5EF4-FFF2-40B4-BE49-F238E27FC236}">
                  <a16:creationId xmlns:a16="http://schemas.microsoft.com/office/drawing/2014/main" id="{070019A0-1ACD-4957-816D-8EA0CB330547}"/>
                </a:ext>
              </a:extLst>
            </p:cNvPr>
            <p:cNvSpPr txBox="1">
              <a:spLocks/>
            </p:cNvSpPr>
            <p:nvPr/>
          </p:nvSpPr>
          <p:spPr bwMode="auto">
            <a:xfrm>
              <a:off x="1466536" y="3866656"/>
              <a:ext cx="2315736" cy="808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a:solidFill>
                    <a:schemeClr val="tx2"/>
                  </a:solidFill>
                  <a:latin typeface="+mj-lt"/>
                  <a:ea typeface="ヒラギノ角ゴ Pro W3" charset="0"/>
                  <a:cs typeface="Geneva" charset="0"/>
                </a:defRPr>
              </a:lvl1pPr>
              <a:lvl2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2pPr>
              <a:lvl3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3pPr>
              <a:lvl4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4pPr>
              <a:lvl5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a:lstStyle>
            <a:p>
              <a:r>
                <a:rPr lang="en-US" altLang="zh-TW" sz="2000" b="1" kern="0" dirty="0" err="1"/>
                <a:t>Mahalanobis</a:t>
              </a:r>
              <a:endParaRPr lang="zh-TW" altLang="en-US" sz="2400" b="1" kern="0" dirty="0"/>
            </a:p>
          </p:txBody>
        </p:sp>
      </p:grpSp>
      <p:sp>
        <p:nvSpPr>
          <p:cNvPr id="29" name="標題 1">
            <a:extLst>
              <a:ext uri="{FF2B5EF4-FFF2-40B4-BE49-F238E27FC236}">
                <a16:creationId xmlns:a16="http://schemas.microsoft.com/office/drawing/2014/main" id="{E60C6F9D-BF90-491A-A0A6-856FB93B96F9}"/>
              </a:ext>
            </a:extLst>
          </p:cNvPr>
          <p:cNvSpPr txBox="1">
            <a:spLocks/>
          </p:cNvSpPr>
          <p:nvPr/>
        </p:nvSpPr>
        <p:spPr bwMode="auto">
          <a:xfrm>
            <a:off x="763970" y="718198"/>
            <a:ext cx="5100500" cy="808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a:solidFill>
                  <a:schemeClr val="tx2"/>
                </a:solidFill>
                <a:latin typeface="+mj-lt"/>
                <a:ea typeface="ヒラギノ角ゴ Pro W3" charset="0"/>
                <a:cs typeface="Geneva" charset="0"/>
              </a:defRPr>
            </a:lvl1pPr>
            <a:lvl2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2pPr>
            <a:lvl3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3pPr>
            <a:lvl4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4pPr>
            <a:lvl5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a:lstStyle>
          <a:p>
            <a:r>
              <a:rPr lang="en-US" altLang="zh-TW" sz="2400" b="1" kern="0" dirty="0"/>
              <a:t>Distance Measures</a:t>
            </a:r>
            <a:endParaRPr lang="zh-TW" altLang="en-US" sz="2800" b="1" kern="0" dirty="0"/>
          </a:p>
        </p:txBody>
      </p:sp>
      <p:pic>
        <p:nvPicPr>
          <p:cNvPr id="37" name="Picture 36">
            <a:extLst>
              <a:ext uri="{FF2B5EF4-FFF2-40B4-BE49-F238E27FC236}">
                <a16:creationId xmlns:a16="http://schemas.microsoft.com/office/drawing/2014/main" id="{822AA23B-D2E1-423B-AE5E-9955C59762D7}"/>
              </a:ext>
            </a:extLst>
          </p:cNvPr>
          <p:cNvPicPr>
            <a:picLocks noChangeAspect="1"/>
          </p:cNvPicPr>
          <p:nvPr/>
        </p:nvPicPr>
        <p:blipFill>
          <a:blip r:embed="rId5"/>
          <a:stretch>
            <a:fillRect/>
          </a:stretch>
        </p:blipFill>
        <p:spPr>
          <a:xfrm>
            <a:off x="8360693" y="3252612"/>
            <a:ext cx="2249619" cy="2005758"/>
          </a:xfrm>
          <a:prstGeom prst="rect">
            <a:avLst/>
          </a:prstGeom>
        </p:spPr>
      </p:pic>
      <p:pic>
        <p:nvPicPr>
          <p:cNvPr id="62" name="Picture 61">
            <a:extLst>
              <a:ext uri="{FF2B5EF4-FFF2-40B4-BE49-F238E27FC236}">
                <a16:creationId xmlns:a16="http://schemas.microsoft.com/office/drawing/2014/main" id="{46301FCA-DD0D-4287-9502-66F9520084EF}"/>
              </a:ext>
            </a:extLst>
          </p:cNvPr>
          <p:cNvPicPr>
            <a:picLocks noChangeAspect="1"/>
          </p:cNvPicPr>
          <p:nvPr/>
        </p:nvPicPr>
        <p:blipFill>
          <a:blip r:embed="rId6"/>
          <a:stretch>
            <a:fillRect/>
          </a:stretch>
        </p:blipFill>
        <p:spPr>
          <a:xfrm>
            <a:off x="8343863" y="910441"/>
            <a:ext cx="2066723" cy="2091109"/>
          </a:xfrm>
          <a:prstGeom prst="rect">
            <a:avLst/>
          </a:prstGeom>
        </p:spPr>
      </p:pic>
    </p:spTree>
    <p:extLst>
      <p:ext uri="{BB962C8B-B14F-4D97-AF65-F5344CB8AC3E}">
        <p14:creationId xmlns:p14="http://schemas.microsoft.com/office/powerpoint/2010/main" val="192799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00225" y="560869"/>
            <a:ext cx="8229600" cy="808038"/>
          </a:xfrm>
        </p:spPr>
        <p:txBody>
          <a:bodyPr/>
          <a:lstStyle/>
          <a:p>
            <a:r>
              <a:rPr lang="en-US" altLang="zh-TW" sz="2400" b="1" dirty="0"/>
              <a:t>Exception List Sorted by Suspicion Score</a:t>
            </a:r>
            <a:endParaRPr lang="zh-TW" altLang="en-US" sz="2800" b="1" dirty="0"/>
          </a:p>
        </p:txBody>
      </p:sp>
      <p:sp>
        <p:nvSpPr>
          <p:cNvPr id="4" name="投影片編號版面配置區 3"/>
          <p:cNvSpPr>
            <a:spLocks noGrp="1"/>
          </p:cNvSpPr>
          <p:nvPr>
            <p:ph type="sldNum" sz="quarter" idx="10"/>
          </p:nvPr>
        </p:nvSpPr>
        <p:spPr/>
        <p:txBody>
          <a:bodyPr/>
          <a:lstStyle/>
          <a:p>
            <a:pPr>
              <a:defRPr/>
            </a:pPr>
            <a:fld id="{45488343-B159-074D-B355-B61FD1A20D53}" type="slidenum">
              <a:rPr lang="en-US" smtClean="0"/>
              <a:pPr>
                <a:defRPr/>
              </a:pPr>
              <a:t>6</a:t>
            </a:fld>
            <a:endParaRPr lang="en-US"/>
          </a:p>
        </p:txBody>
      </p:sp>
      <p:sp>
        <p:nvSpPr>
          <p:cNvPr id="3" name="Arrow: Down 2">
            <a:extLst>
              <a:ext uri="{FF2B5EF4-FFF2-40B4-BE49-F238E27FC236}">
                <a16:creationId xmlns:a16="http://schemas.microsoft.com/office/drawing/2014/main" id="{20F12C96-97FF-473A-B7E9-6F6E18E9009D}"/>
              </a:ext>
            </a:extLst>
          </p:cNvPr>
          <p:cNvSpPr/>
          <p:nvPr/>
        </p:nvSpPr>
        <p:spPr>
          <a:xfrm>
            <a:off x="9892145" y="1661181"/>
            <a:ext cx="597877" cy="4202723"/>
          </a:xfrm>
          <a:prstGeom prst="downArrow">
            <a:avLst/>
          </a:prstGeom>
          <a:solidFill>
            <a:srgbClr val="92D05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screenshot of a cell phone&#10;&#10;Description automatically generated">
            <a:extLst>
              <a:ext uri="{FF2B5EF4-FFF2-40B4-BE49-F238E27FC236}">
                <a16:creationId xmlns:a16="http://schemas.microsoft.com/office/drawing/2014/main" id="{4AA7F02A-9C58-434E-8D9D-2A9470DC53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0095" y="1329004"/>
            <a:ext cx="8482120" cy="4340305"/>
          </a:xfrm>
          <a:prstGeom prst="rect">
            <a:avLst/>
          </a:prstGeom>
        </p:spPr>
      </p:pic>
      <p:sp>
        <p:nvSpPr>
          <p:cNvPr id="6" name="Rectangle 5">
            <a:extLst>
              <a:ext uri="{FF2B5EF4-FFF2-40B4-BE49-F238E27FC236}">
                <a16:creationId xmlns:a16="http://schemas.microsoft.com/office/drawing/2014/main" id="{4E509725-157B-43BB-8348-51EB36C84F3D}"/>
              </a:ext>
            </a:extLst>
          </p:cNvPr>
          <p:cNvSpPr/>
          <p:nvPr/>
        </p:nvSpPr>
        <p:spPr>
          <a:xfrm>
            <a:off x="1298922" y="3235769"/>
            <a:ext cx="8562050" cy="526774"/>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603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screenshot of a cell phone&#10;&#10;Description automatically generated">
            <a:extLst>
              <a:ext uri="{FF2B5EF4-FFF2-40B4-BE49-F238E27FC236}">
                <a16:creationId xmlns:a16="http://schemas.microsoft.com/office/drawing/2014/main" id="{BC368308-DCF1-4343-97F4-0CA765A902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3045" y="1368907"/>
            <a:ext cx="7983457" cy="4569070"/>
          </a:xfrm>
          <a:prstGeom prst="rect">
            <a:avLst/>
          </a:prstGeom>
        </p:spPr>
      </p:pic>
      <p:sp>
        <p:nvSpPr>
          <p:cNvPr id="2" name="標題 1"/>
          <p:cNvSpPr>
            <a:spLocks noGrp="1"/>
          </p:cNvSpPr>
          <p:nvPr>
            <p:ph type="title"/>
          </p:nvPr>
        </p:nvSpPr>
        <p:spPr>
          <a:xfrm>
            <a:off x="1800225" y="560869"/>
            <a:ext cx="8229600" cy="808038"/>
          </a:xfrm>
        </p:spPr>
        <p:txBody>
          <a:bodyPr/>
          <a:lstStyle/>
          <a:p>
            <a:r>
              <a:rPr lang="en-US" altLang="zh-TW" sz="2400" b="1" dirty="0"/>
              <a:t>Similar Risk Composition</a:t>
            </a:r>
            <a:endParaRPr lang="zh-TW" altLang="en-US" sz="2800" b="1" dirty="0"/>
          </a:p>
        </p:txBody>
      </p:sp>
      <p:sp>
        <p:nvSpPr>
          <p:cNvPr id="4" name="投影片編號版面配置區 3"/>
          <p:cNvSpPr>
            <a:spLocks noGrp="1"/>
          </p:cNvSpPr>
          <p:nvPr>
            <p:ph type="sldNum" sz="quarter" idx="10"/>
          </p:nvPr>
        </p:nvSpPr>
        <p:spPr/>
        <p:txBody>
          <a:bodyPr/>
          <a:lstStyle/>
          <a:p>
            <a:pPr>
              <a:defRPr/>
            </a:pPr>
            <a:fld id="{45488343-B159-074D-B355-B61FD1A20D53}" type="slidenum">
              <a:rPr lang="en-US" smtClean="0"/>
              <a:pPr>
                <a:defRPr/>
              </a:pPr>
              <a:t>7</a:t>
            </a:fld>
            <a:endParaRPr lang="en-US"/>
          </a:p>
        </p:txBody>
      </p:sp>
      <p:sp>
        <p:nvSpPr>
          <p:cNvPr id="14" name="Right Brace 13">
            <a:extLst>
              <a:ext uri="{FF2B5EF4-FFF2-40B4-BE49-F238E27FC236}">
                <a16:creationId xmlns:a16="http://schemas.microsoft.com/office/drawing/2014/main" id="{CB9B2124-9321-4453-8697-8D692A9B2432}"/>
              </a:ext>
            </a:extLst>
          </p:cNvPr>
          <p:cNvSpPr/>
          <p:nvPr/>
        </p:nvSpPr>
        <p:spPr>
          <a:xfrm>
            <a:off x="9896890" y="1656861"/>
            <a:ext cx="384464" cy="661799"/>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ight Brace 14">
            <a:extLst>
              <a:ext uri="{FF2B5EF4-FFF2-40B4-BE49-F238E27FC236}">
                <a16:creationId xmlns:a16="http://schemas.microsoft.com/office/drawing/2014/main" id="{D64DB476-1F0A-47BE-A645-5F2262EF0B1A}"/>
              </a:ext>
            </a:extLst>
          </p:cNvPr>
          <p:cNvSpPr/>
          <p:nvPr/>
        </p:nvSpPr>
        <p:spPr>
          <a:xfrm>
            <a:off x="9886499" y="2439889"/>
            <a:ext cx="384464" cy="2900813"/>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e 15">
            <a:extLst>
              <a:ext uri="{FF2B5EF4-FFF2-40B4-BE49-F238E27FC236}">
                <a16:creationId xmlns:a16="http://schemas.microsoft.com/office/drawing/2014/main" id="{4E7EE4A0-DA40-4FF5-95EA-F29930121AB0}"/>
              </a:ext>
            </a:extLst>
          </p:cNvPr>
          <p:cNvSpPr/>
          <p:nvPr/>
        </p:nvSpPr>
        <p:spPr>
          <a:xfrm>
            <a:off x="9896890" y="5456981"/>
            <a:ext cx="384464" cy="393101"/>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1558D555-BEB3-4565-A285-9BBF4CCEC95C}"/>
              </a:ext>
            </a:extLst>
          </p:cNvPr>
          <p:cNvCxnSpPr/>
          <p:nvPr/>
        </p:nvCxnSpPr>
        <p:spPr>
          <a:xfrm>
            <a:off x="1537853" y="2387934"/>
            <a:ext cx="883227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2FECF35-152D-45BD-A2D6-3C7BD70D92E6}"/>
              </a:ext>
            </a:extLst>
          </p:cNvPr>
          <p:cNvCxnSpPr>
            <a:cxnSpLocks/>
          </p:cNvCxnSpPr>
          <p:nvPr/>
        </p:nvCxnSpPr>
        <p:spPr>
          <a:xfrm>
            <a:off x="1537853" y="5389196"/>
            <a:ext cx="883227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972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4"/>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5"/>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4" grpId="2" animBg="1"/>
      <p:bldP spid="15" grpId="0" animBg="1"/>
      <p:bldP spid="15" grpId="1" animBg="1"/>
      <p:bldP spid="15" grpId="2"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53435" y="653959"/>
            <a:ext cx="5100500" cy="808038"/>
          </a:xfrm>
        </p:spPr>
        <p:txBody>
          <a:bodyPr/>
          <a:lstStyle/>
          <a:p>
            <a:r>
              <a:rPr lang="en-US" altLang="zh-TW" sz="2400" b="1" dirty="0"/>
              <a:t>Visualization of Risk Composition</a:t>
            </a:r>
            <a:endParaRPr lang="zh-TW" altLang="en-US" sz="2800" b="1" dirty="0"/>
          </a:p>
        </p:txBody>
      </p:sp>
      <p:sp>
        <p:nvSpPr>
          <p:cNvPr id="4" name="投影片編號版面配置區 3"/>
          <p:cNvSpPr>
            <a:spLocks noGrp="1"/>
          </p:cNvSpPr>
          <p:nvPr>
            <p:ph type="sldNum" sz="quarter" idx="10"/>
          </p:nvPr>
        </p:nvSpPr>
        <p:spPr/>
        <p:txBody>
          <a:bodyPr/>
          <a:lstStyle/>
          <a:p>
            <a:pPr>
              <a:defRPr/>
            </a:pPr>
            <a:fld id="{45488343-B159-074D-B355-B61FD1A20D53}" type="slidenum">
              <a:rPr lang="en-US" smtClean="0"/>
              <a:pPr>
                <a:defRPr/>
              </a:pPr>
              <a:t>8</a:t>
            </a:fld>
            <a:endParaRPr lang="en-US"/>
          </a:p>
        </p:txBody>
      </p:sp>
      <p:cxnSp>
        <p:nvCxnSpPr>
          <p:cNvPr id="14" name="Straight Arrow Connector 13">
            <a:extLst>
              <a:ext uri="{FF2B5EF4-FFF2-40B4-BE49-F238E27FC236}">
                <a16:creationId xmlns:a16="http://schemas.microsoft.com/office/drawing/2014/main" id="{43D8DF87-7794-4476-B596-47D7E92467C8}"/>
              </a:ext>
            </a:extLst>
          </p:cNvPr>
          <p:cNvCxnSpPr/>
          <p:nvPr/>
        </p:nvCxnSpPr>
        <p:spPr>
          <a:xfrm flipV="1">
            <a:off x="3103685" y="1608992"/>
            <a:ext cx="0" cy="3640016"/>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3D826576-21C8-4500-9C96-566398C888C1}"/>
              </a:ext>
            </a:extLst>
          </p:cNvPr>
          <p:cNvCxnSpPr>
            <a:cxnSpLocks/>
          </p:cNvCxnSpPr>
          <p:nvPr/>
        </p:nvCxnSpPr>
        <p:spPr>
          <a:xfrm>
            <a:off x="3103685" y="5240216"/>
            <a:ext cx="491490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0" name="Rectangle 19">
            <a:extLst>
              <a:ext uri="{FF2B5EF4-FFF2-40B4-BE49-F238E27FC236}">
                <a16:creationId xmlns:a16="http://schemas.microsoft.com/office/drawing/2014/main" id="{DF8CAEBE-11C3-4001-B585-900EC034C6D0}"/>
              </a:ext>
            </a:extLst>
          </p:cNvPr>
          <p:cNvSpPr/>
          <p:nvPr/>
        </p:nvSpPr>
        <p:spPr>
          <a:xfrm>
            <a:off x="1160584" y="1608992"/>
            <a:ext cx="1758462" cy="4835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Overtime Filter</a:t>
            </a:r>
          </a:p>
        </p:txBody>
      </p:sp>
      <p:sp>
        <p:nvSpPr>
          <p:cNvPr id="21" name="Rectangle 20">
            <a:extLst>
              <a:ext uri="{FF2B5EF4-FFF2-40B4-BE49-F238E27FC236}">
                <a16:creationId xmlns:a16="http://schemas.microsoft.com/office/drawing/2014/main" id="{1C67A8B8-BD91-4476-BF16-B099839E84D3}"/>
              </a:ext>
            </a:extLst>
          </p:cNvPr>
          <p:cNvSpPr/>
          <p:nvPr/>
        </p:nvSpPr>
        <p:spPr>
          <a:xfrm>
            <a:off x="7139354" y="5294587"/>
            <a:ext cx="1758462" cy="4835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Salary Increase Filter</a:t>
            </a:r>
          </a:p>
        </p:txBody>
      </p:sp>
      <p:sp>
        <p:nvSpPr>
          <p:cNvPr id="24" name="Arrow: Down 23">
            <a:extLst>
              <a:ext uri="{FF2B5EF4-FFF2-40B4-BE49-F238E27FC236}">
                <a16:creationId xmlns:a16="http://schemas.microsoft.com/office/drawing/2014/main" id="{C71C3672-5001-4A72-8E2B-F4BE1BC5B826}"/>
              </a:ext>
            </a:extLst>
          </p:cNvPr>
          <p:cNvSpPr/>
          <p:nvPr/>
        </p:nvSpPr>
        <p:spPr>
          <a:xfrm>
            <a:off x="5543551" y="4185138"/>
            <a:ext cx="285742" cy="307722"/>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BE196C6-77E2-4010-9E9C-2388F2898E95}"/>
              </a:ext>
            </a:extLst>
          </p:cNvPr>
          <p:cNvPicPr>
            <a:picLocks noChangeAspect="1"/>
          </p:cNvPicPr>
          <p:nvPr/>
        </p:nvPicPr>
        <p:blipFill>
          <a:blip r:embed="rId3"/>
          <a:stretch>
            <a:fillRect/>
          </a:stretch>
        </p:blipFill>
        <p:spPr>
          <a:xfrm>
            <a:off x="2974532" y="1903398"/>
            <a:ext cx="4572396" cy="3475021"/>
          </a:xfrm>
          <a:prstGeom prst="rect">
            <a:avLst/>
          </a:prstGeom>
        </p:spPr>
      </p:pic>
      <p:pic>
        <p:nvPicPr>
          <p:cNvPr id="5" name="Picture 4">
            <a:extLst>
              <a:ext uri="{FF2B5EF4-FFF2-40B4-BE49-F238E27FC236}">
                <a16:creationId xmlns:a16="http://schemas.microsoft.com/office/drawing/2014/main" id="{A1340FF2-3DCA-4510-BFEE-CEE0D70383F7}"/>
              </a:ext>
            </a:extLst>
          </p:cNvPr>
          <p:cNvPicPr>
            <a:picLocks noChangeAspect="1"/>
          </p:cNvPicPr>
          <p:nvPr/>
        </p:nvPicPr>
        <p:blipFill>
          <a:blip r:embed="rId4"/>
          <a:stretch>
            <a:fillRect/>
          </a:stretch>
        </p:blipFill>
        <p:spPr>
          <a:xfrm rot="18617088">
            <a:off x="3122043" y="4352051"/>
            <a:ext cx="926672" cy="938865"/>
          </a:xfrm>
          <a:prstGeom prst="rect">
            <a:avLst/>
          </a:prstGeom>
        </p:spPr>
      </p:pic>
      <p:pic>
        <p:nvPicPr>
          <p:cNvPr id="16" name="Picture 15">
            <a:extLst>
              <a:ext uri="{FF2B5EF4-FFF2-40B4-BE49-F238E27FC236}">
                <a16:creationId xmlns:a16="http://schemas.microsoft.com/office/drawing/2014/main" id="{D67A60F8-1CED-4FAF-87C1-EA6A330FCBAF}"/>
              </a:ext>
            </a:extLst>
          </p:cNvPr>
          <p:cNvPicPr>
            <a:picLocks noChangeAspect="1"/>
          </p:cNvPicPr>
          <p:nvPr/>
        </p:nvPicPr>
        <p:blipFill>
          <a:blip r:embed="rId4"/>
          <a:stretch>
            <a:fillRect/>
          </a:stretch>
        </p:blipFill>
        <p:spPr>
          <a:xfrm rot="7599331">
            <a:off x="3362352" y="4297904"/>
            <a:ext cx="926672" cy="938865"/>
          </a:xfrm>
          <a:prstGeom prst="rect">
            <a:avLst/>
          </a:prstGeom>
        </p:spPr>
      </p:pic>
    </p:spTree>
    <p:extLst>
      <p:ext uri="{BB962C8B-B14F-4D97-AF65-F5344CB8AC3E}">
        <p14:creationId xmlns:p14="http://schemas.microsoft.com/office/powerpoint/2010/main" val="3783301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p>
            <a:pPr>
              <a:defRPr/>
            </a:pPr>
            <a:fld id="{45488343-B159-074D-B355-B61FD1A20D53}" type="slidenum">
              <a:rPr lang="en-US" smtClean="0"/>
              <a:pPr>
                <a:defRPr/>
              </a:pPr>
              <a:t>9</a:t>
            </a:fld>
            <a:endParaRPr lang="en-US"/>
          </a:p>
        </p:txBody>
      </p:sp>
      <p:sp>
        <p:nvSpPr>
          <p:cNvPr id="11" name="標題 1">
            <a:extLst>
              <a:ext uri="{FF2B5EF4-FFF2-40B4-BE49-F238E27FC236}">
                <a16:creationId xmlns:a16="http://schemas.microsoft.com/office/drawing/2014/main" id="{2DD73494-B639-493A-9C41-9563AA5EB03C}"/>
              </a:ext>
            </a:extLst>
          </p:cNvPr>
          <p:cNvSpPr>
            <a:spLocks noGrp="1"/>
          </p:cNvSpPr>
          <p:nvPr>
            <p:ph type="title"/>
          </p:nvPr>
        </p:nvSpPr>
        <p:spPr>
          <a:xfrm>
            <a:off x="3458418" y="780288"/>
            <a:ext cx="4758990" cy="4413504"/>
          </a:xfrm>
        </p:spPr>
        <p:txBody>
          <a:bodyPr/>
          <a:lstStyle/>
          <a:p>
            <a:pPr algn="ctr">
              <a:lnSpc>
                <a:spcPct val="150000"/>
              </a:lnSpc>
            </a:pPr>
            <a:r>
              <a:rPr lang="en-US" altLang="zh-TW" sz="5400" b="1" dirty="0"/>
              <a:t>Skipper </a:t>
            </a:r>
            <a:br>
              <a:rPr lang="en-US" altLang="zh-TW" sz="5400" b="1" dirty="0"/>
            </a:br>
            <a:r>
              <a:rPr lang="en-US" altLang="zh-TW" sz="5400" b="1" dirty="0"/>
              <a:t>and </a:t>
            </a:r>
            <a:br>
              <a:rPr lang="en-US" altLang="zh-TW" sz="5400" b="1" dirty="0"/>
            </a:br>
            <a:r>
              <a:rPr lang="en-US" altLang="zh-TW" sz="5400" b="1" dirty="0"/>
              <a:t>Stretcher</a:t>
            </a:r>
            <a:endParaRPr lang="zh-TW" altLang="en-US" sz="6000" b="1" dirty="0"/>
          </a:p>
        </p:txBody>
      </p:sp>
      <p:pic>
        <p:nvPicPr>
          <p:cNvPr id="1030" name="Picture 6" descr="Children, jump, jumping, rope, skipping, sport icon">
            <a:extLst>
              <a:ext uri="{FF2B5EF4-FFF2-40B4-BE49-F238E27FC236}">
                <a16:creationId xmlns:a16="http://schemas.microsoft.com/office/drawing/2014/main" id="{F0EBEDC9-B347-446C-BE65-2E9895383841}"/>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46048" y="1648968"/>
            <a:ext cx="1780032" cy="295901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tretching Vector SVG Icon - SVG Repo Free SVG Icons">
            <a:extLst>
              <a:ext uri="{FF2B5EF4-FFF2-40B4-BE49-F238E27FC236}">
                <a16:creationId xmlns:a16="http://schemas.microsoft.com/office/drawing/2014/main" id="{7D68239A-8BA7-493A-B561-3F310EB915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94827" y="1898416"/>
            <a:ext cx="2795504" cy="2795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4683832"/>
      </p:ext>
    </p:extLst>
  </p:cSld>
  <p:clrMapOvr>
    <a:masterClrMapping/>
  </p:clrMapOvr>
</p:sld>
</file>

<file path=ppt/theme/theme1.xml><?xml version="1.0" encoding="utf-8"?>
<a:theme xmlns:a="http://schemas.openxmlformats.org/drawingml/2006/main" name="RU_template_SHIELD_RBHS">
  <a:themeElements>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U_Template_Verdana_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U_Template_Verdana_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U_Template_Verdana_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U_Template_Verdana_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U_Template_Verdana_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U_Template_Verdana_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U_Template_Verdana_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U_Template_Verdana_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U_Template_Verdana_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U_Template_Verdana_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U_Template_Verdana_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U_Template_Verdana_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26435</TotalTime>
  <Words>1198</Words>
  <Application>Microsoft Office PowerPoint</Application>
  <PresentationFormat>Widescreen</PresentationFormat>
  <Paragraphs>174</Paragraphs>
  <Slides>19</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RU_template_SHIELD_RBHS</vt:lpstr>
      <vt:lpstr>Distance-Based Suspicion Score for  Audit Selection</vt:lpstr>
      <vt:lpstr>Audit Selection</vt:lpstr>
      <vt:lpstr>Records, Filters and Exceptions</vt:lpstr>
      <vt:lpstr>“Risk Space”</vt:lpstr>
      <vt:lpstr>Euclidian </vt:lpstr>
      <vt:lpstr>Exception List Sorted by Suspicion Score</vt:lpstr>
      <vt:lpstr>Similar Risk Composition</vt:lpstr>
      <vt:lpstr>Visualization of Risk Composition</vt:lpstr>
      <vt:lpstr>Skipper  and  Stretcher</vt:lpstr>
      <vt:lpstr>Visualization of Skipper Approach</vt:lpstr>
      <vt:lpstr>Skipper Selection Strategy</vt:lpstr>
      <vt:lpstr>Exception Selection Procedure</vt:lpstr>
      <vt:lpstr>Importance of selecting correct threshold for similarity</vt:lpstr>
      <vt:lpstr>Visualization of Stretcher Approach</vt:lpstr>
      <vt:lpstr>Stretcher Selection Strategy</vt:lpstr>
      <vt:lpstr>Exception Selection Procedure for Stretcher</vt:lpstr>
      <vt:lpstr>Similarity Measures</vt:lpstr>
      <vt:lpstr>Few More Points…</vt:lpstr>
      <vt:lpstr>Thank you!!!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Sheng-Feng Hsieh</dc:creator>
  <cp:lastModifiedBy>Nuriddin Tojiboyev</cp:lastModifiedBy>
  <cp:revision>1272</cp:revision>
  <cp:lastPrinted>2015-10-16T14:09:02Z</cp:lastPrinted>
  <dcterms:created xsi:type="dcterms:W3CDTF">2017-09-07T22:19:16Z</dcterms:created>
  <dcterms:modified xsi:type="dcterms:W3CDTF">2020-09-18T00:29:24Z</dcterms:modified>
</cp:coreProperties>
</file>